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Lst>
  <p:notesMasterIdLst>
    <p:notesMasterId r:id="rId68"/>
  </p:notesMasterIdLst>
  <p:sldIdLst>
    <p:sldId id="256" r:id="rId5"/>
    <p:sldId id="865" r:id="rId6"/>
    <p:sldId id="850" r:id="rId7"/>
    <p:sldId id="914" r:id="rId8"/>
    <p:sldId id="915" r:id="rId9"/>
    <p:sldId id="916" r:id="rId10"/>
    <p:sldId id="917" r:id="rId11"/>
    <p:sldId id="919" r:id="rId12"/>
    <p:sldId id="920" r:id="rId13"/>
    <p:sldId id="921" r:id="rId14"/>
    <p:sldId id="922" r:id="rId15"/>
    <p:sldId id="923" r:id="rId16"/>
    <p:sldId id="918" r:id="rId17"/>
    <p:sldId id="924" r:id="rId18"/>
    <p:sldId id="925" r:id="rId19"/>
    <p:sldId id="926" r:id="rId20"/>
    <p:sldId id="927" r:id="rId21"/>
    <p:sldId id="928" r:id="rId22"/>
    <p:sldId id="929" r:id="rId23"/>
    <p:sldId id="930" r:id="rId24"/>
    <p:sldId id="894" r:id="rId25"/>
    <p:sldId id="892" r:id="rId26"/>
    <p:sldId id="891" r:id="rId27"/>
    <p:sldId id="893" r:id="rId28"/>
    <p:sldId id="851" r:id="rId29"/>
    <p:sldId id="852" r:id="rId30"/>
    <p:sldId id="853" r:id="rId31"/>
    <p:sldId id="854" r:id="rId32"/>
    <p:sldId id="855" r:id="rId33"/>
    <p:sldId id="856" r:id="rId34"/>
    <p:sldId id="857" r:id="rId35"/>
    <p:sldId id="859" r:id="rId36"/>
    <p:sldId id="866" r:id="rId37"/>
    <p:sldId id="867" r:id="rId38"/>
    <p:sldId id="868" r:id="rId39"/>
    <p:sldId id="267" r:id="rId40"/>
    <p:sldId id="904" r:id="rId41"/>
    <p:sldId id="911" r:id="rId42"/>
    <p:sldId id="871" r:id="rId43"/>
    <p:sldId id="872" r:id="rId44"/>
    <p:sldId id="878" r:id="rId45"/>
    <p:sldId id="879" r:id="rId46"/>
    <p:sldId id="880" r:id="rId47"/>
    <p:sldId id="881" r:id="rId48"/>
    <p:sldId id="882" r:id="rId49"/>
    <p:sldId id="883" r:id="rId50"/>
    <p:sldId id="884" r:id="rId51"/>
    <p:sldId id="885" r:id="rId52"/>
    <p:sldId id="886" r:id="rId53"/>
    <p:sldId id="887" r:id="rId54"/>
    <p:sldId id="888" r:id="rId55"/>
    <p:sldId id="889" r:id="rId56"/>
    <p:sldId id="899" r:id="rId57"/>
    <p:sldId id="901" r:id="rId58"/>
    <p:sldId id="902" r:id="rId59"/>
    <p:sldId id="903" r:id="rId60"/>
    <p:sldId id="905" r:id="rId61"/>
    <p:sldId id="906" r:id="rId62"/>
    <p:sldId id="907" r:id="rId63"/>
    <p:sldId id="908" r:id="rId64"/>
    <p:sldId id="909" r:id="rId65"/>
    <p:sldId id="910" r:id="rId66"/>
    <p:sldId id="896"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03B50-3B43-4700-9D9C-33EF347343CC}" type="datetimeFigureOut">
              <a:rPr lang="en-GB" smtClean="0"/>
              <a:t>16/06/2023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EC84-56AD-4BA5-BD49-B477B6F54BE9}" type="slidenum">
              <a:rPr lang="en-GB" smtClean="0"/>
              <a:t>‹#›</a:t>
            </a:fld>
            <a:endParaRPr lang="en-GB"/>
          </a:p>
        </p:txBody>
      </p:sp>
    </p:spTree>
    <p:extLst>
      <p:ext uri="{BB962C8B-B14F-4D97-AF65-F5344CB8AC3E}">
        <p14:creationId xmlns:p14="http://schemas.microsoft.com/office/powerpoint/2010/main" val="1844729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DB50-30C0-2F96-E64F-0DCBDF315D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30A8435-F16C-CDE1-A8B1-FB71B02426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2962E07-5922-7EED-E11C-FCE6CA9C0F24}"/>
              </a:ext>
            </a:extLst>
          </p:cNvPr>
          <p:cNvSpPr>
            <a:spLocks noGrp="1"/>
          </p:cNvSpPr>
          <p:nvPr>
            <p:ph type="dt" sz="half" idx="10"/>
          </p:nvPr>
        </p:nvSpPr>
        <p:spPr/>
        <p:txBody>
          <a:bodyPr/>
          <a:lstStyle/>
          <a:p>
            <a:fld id="{073F35EF-A6EE-47AC-A495-9B6E931EEBD2}" type="datetimeFigureOut">
              <a:rPr lang="en-GB" smtClean="0"/>
              <a:t>16/06/2023</a:t>
            </a:fld>
            <a:endParaRPr lang="en-GB"/>
          </a:p>
        </p:txBody>
      </p:sp>
      <p:sp>
        <p:nvSpPr>
          <p:cNvPr id="5" name="Footer Placeholder 4">
            <a:extLst>
              <a:ext uri="{FF2B5EF4-FFF2-40B4-BE49-F238E27FC236}">
                <a16:creationId xmlns:a16="http://schemas.microsoft.com/office/drawing/2014/main" id="{C1420CC0-728F-D7B0-5455-65812FFB79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8EA18B-63D4-7790-C25C-B9D31B719D95}"/>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446771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938A-B2E6-CADD-2A02-448BD466981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15964A-ECB7-6996-E8F7-015331AA2B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67FE57-FEA4-7AE0-8943-92D94DEF8DFB}"/>
              </a:ext>
            </a:extLst>
          </p:cNvPr>
          <p:cNvSpPr>
            <a:spLocks noGrp="1"/>
          </p:cNvSpPr>
          <p:nvPr>
            <p:ph type="dt" sz="half" idx="10"/>
          </p:nvPr>
        </p:nvSpPr>
        <p:spPr/>
        <p:txBody>
          <a:bodyPr/>
          <a:lstStyle/>
          <a:p>
            <a:fld id="{073F35EF-A6EE-47AC-A495-9B6E931EEBD2}" type="datetimeFigureOut">
              <a:rPr lang="en-GB" smtClean="0"/>
              <a:t>16/06/2023</a:t>
            </a:fld>
            <a:endParaRPr lang="en-GB"/>
          </a:p>
        </p:txBody>
      </p:sp>
      <p:sp>
        <p:nvSpPr>
          <p:cNvPr id="5" name="Footer Placeholder 4">
            <a:extLst>
              <a:ext uri="{FF2B5EF4-FFF2-40B4-BE49-F238E27FC236}">
                <a16:creationId xmlns:a16="http://schemas.microsoft.com/office/drawing/2014/main" id="{DDB7079A-A782-0640-9ED9-FAA3796972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C449A9-8C3F-2A8A-FD16-BFAEFF06DC5B}"/>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145275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BF4E1C-1B98-0C1D-F2AF-9A516D66CF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297B3D7-40B5-135A-541D-2EAA591D2A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4CB72F-0A9A-494A-DAC9-F7F5BACAEEE2}"/>
              </a:ext>
            </a:extLst>
          </p:cNvPr>
          <p:cNvSpPr>
            <a:spLocks noGrp="1"/>
          </p:cNvSpPr>
          <p:nvPr>
            <p:ph type="dt" sz="half" idx="10"/>
          </p:nvPr>
        </p:nvSpPr>
        <p:spPr/>
        <p:txBody>
          <a:bodyPr/>
          <a:lstStyle/>
          <a:p>
            <a:fld id="{073F35EF-A6EE-47AC-A495-9B6E931EEBD2}" type="datetimeFigureOut">
              <a:rPr lang="en-GB" smtClean="0"/>
              <a:t>16/06/2023</a:t>
            </a:fld>
            <a:endParaRPr lang="en-GB"/>
          </a:p>
        </p:txBody>
      </p:sp>
      <p:sp>
        <p:nvSpPr>
          <p:cNvPr id="5" name="Footer Placeholder 4">
            <a:extLst>
              <a:ext uri="{FF2B5EF4-FFF2-40B4-BE49-F238E27FC236}">
                <a16:creationId xmlns:a16="http://schemas.microsoft.com/office/drawing/2014/main" id="{2A51B1E2-607C-585F-4AC4-EA570367A8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97C7F6-8BC5-78BE-9A22-8921CD720337}"/>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997033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527381" y="1412776"/>
            <a:ext cx="9601067" cy="1728192"/>
          </a:xfrm>
        </p:spPr>
        <p:txBody>
          <a:bodyPr anchor="b"/>
          <a:lstStyle>
            <a:lvl1pPr>
              <a:defRPr baseline="0">
                <a:solidFill>
                  <a:srgbClr val="0A648F"/>
                </a:solidFill>
                <a:latin typeface="Georgia"/>
                <a:cs typeface="Georgia"/>
              </a:defRPr>
            </a:lvl1pPr>
          </a:lstStyle>
          <a:p>
            <a:r>
              <a:rPr lang="en-US"/>
              <a:t>Click to edit Master title style</a:t>
            </a:r>
            <a:endParaRPr lang="en-GB" dirty="0"/>
          </a:p>
        </p:txBody>
      </p:sp>
      <p:sp>
        <p:nvSpPr>
          <p:cNvPr id="8" name="Content Placeholder 7"/>
          <p:cNvSpPr>
            <a:spLocks noGrp="1"/>
          </p:cNvSpPr>
          <p:nvPr>
            <p:ph sz="quarter" idx="10"/>
          </p:nvPr>
        </p:nvSpPr>
        <p:spPr>
          <a:xfrm>
            <a:off x="526456" y="3212853"/>
            <a:ext cx="9601993" cy="1152525"/>
          </a:xfrm>
        </p:spPr>
        <p:txBody>
          <a:bodyPr/>
          <a:lstStyle>
            <a:lvl1pPr marL="0" indent="0">
              <a:buNone/>
              <a:defRPr sz="2400" b="0"/>
            </a:lvl1pPr>
            <a:lvl2pPr marL="457200" indent="0">
              <a:buNone/>
              <a:defRPr b="0"/>
            </a:lvl2pPr>
            <a:lvl3pPr marL="914400" indent="0">
              <a:buNone/>
              <a:defRPr b="0"/>
            </a:lvl3pPr>
            <a:lvl4pPr marL="1371600" indent="0">
              <a:buNone/>
              <a:defRPr b="0"/>
            </a:lvl4pPr>
            <a:lvl5pPr marL="1828800" indent="0">
              <a:buNone/>
              <a:defRPr b="0"/>
            </a:lvl5pPr>
          </a:lstStyle>
          <a:p>
            <a:pPr lvl="0"/>
            <a:r>
              <a:rPr lang="en-US"/>
              <a:t>Click to 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456" y="432726"/>
            <a:ext cx="3728540" cy="629405"/>
          </a:xfrm>
          <a:prstGeom prst="rect">
            <a:avLst/>
          </a:prstGeom>
        </p:spPr>
      </p:pic>
    </p:spTree>
    <p:extLst>
      <p:ext uri="{BB962C8B-B14F-4D97-AF65-F5344CB8AC3E}">
        <p14:creationId xmlns:p14="http://schemas.microsoft.com/office/powerpoint/2010/main" val="1662652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C08F7-53C9-2490-D4E1-C29888717A5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C1625EE-1F3D-BD16-BBEE-09847C1462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FB46F4-2A53-6C17-1DB7-79B44E2FD3B2}"/>
              </a:ext>
            </a:extLst>
          </p:cNvPr>
          <p:cNvSpPr>
            <a:spLocks noGrp="1"/>
          </p:cNvSpPr>
          <p:nvPr>
            <p:ph type="dt" sz="half" idx="10"/>
          </p:nvPr>
        </p:nvSpPr>
        <p:spPr/>
        <p:txBody>
          <a:bodyPr/>
          <a:lstStyle/>
          <a:p>
            <a:fld id="{073F35EF-A6EE-47AC-A495-9B6E931EEBD2}" type="datetimeFigureOut">
              <a:rPr lang="en-GB" smtClean="0"/>
              <a:t>16/06/2023</a:t>
            </a:fld>
            <a:endParaRPr lang="en-GB"/>
          </a:p>
        </p:txBody>
      </p:sp>
      <p:sp>
        <p:nvSpPr>
          <p:cNvPr id="5" name="Footer Placeholder 4">
            <a:extLst>
              <a:ext uri="{FF2B5EF4-FFF2-40B4-BE49-F238E27FC236}">
                <a16:creationId xmlns:a16="http://schemas.microsoft.com/office/drawing/2014/main" id="{17061EBB-0912-3F49-76C5-AFA730593D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4E366B-EF8D-821A-63D1-58C150F42AFA}"/>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25290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2EE3-A334-2661-DD2E-FC69A7FD4B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524C6BF-344C-EFA4-20A8-F299B3AEDC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81214-47D9-E0F6-475C-B87A9EAB0B55}"/>
              </a:ext>
            </a:extLst>
          </p:cNvPr>
          <p:cNvSpPr>
            <a:spLocks noGrp="1"/>
          </p:cNvSpPr>
          <p:nvPr>
            <p:ph type="dt" sz="half" idx="10"/>
          </p:nvPr>
        </p:nvSpPr>
        <p:spPr/>
        <p:txBody>
          <a:bodyPr/>
          <a:lstStyle/>
          <a:p>
            <a:fld id="{073F35EF-A6EE-47AC-A495-9B6E931EEBD2}" type="datetimeFigureOut">
              <a:rPr lang="en-GB" smtClean="0"/>
              <a:t>16/06/2023</a:t>
            </a:fld>
            <a:endParaRPr lang="en-GB"/>
          </a:p>
        </p:txBody>
      </p:sp>
      <p:sp>
        <p:nvSpPr>
          <p:cNvPr id="5" name="Footer Placeholder 4">
            <a:extLst>
              <a:ext uri="{FF2B5EF4-FFF2-40B4-BE49-F238E27FC236}">
                <a16:creationId xmlns:a16="http://schemas.microsoft.com/office/drawing/2014/main" id="{D71688F9-1DA2-DD2D-5B55-78067D6A3E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3E45F-E87B-C24A-8E27-A78342AB456C}"/>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2060601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CD76-BD39-5E14-7FC0-3DDDA5F941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F43756-7B60-CBA7-5FAB-4E45B5F32C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D11E440-6688-3A1C-43C7-60E08613F2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4AEEBDB-C2EA-B774-08B3-00EB00F0469A}"/>
              </a:ext>
            </a:extLst>
          </p:cNvPr>
          <p:cNvSpPr>
            <a:spLocks noGrp="1"/>
          </p:cNvSpPr>
          <p:nvPr>
            <p:ph type="dt" sz="half" idx="10"/>
          </p:nvPr>
        </p:nvSpPr>
        <p:spPr/>
        <p:txBody>
          <a:bodyPr/>
          <a:lstStyle/>
          <a:p>
            <a:fld id="{073F35EF-A6EE-47AC-A495-9B6E931EEBD2}" type="datetimeFigureOut">
              <a:rPr lang="en-GB" smtClean="0"/>
              <a:t>16/06/2023</a:t>
            </a:fld>
            <a:endParaRPr lang="en-GB"/>
          </a:p>
        </p:txBody>
      </p:sp>
      <p:sp>
        <p:nvSpPr>
          <p:cNvPr id="6" name="Footer Placeholder 5">
            <a:extLst>
              <a:ext uri="{FF2B5EF4-FFF2-40B4-BE49-F238E27FC236}">
                <a16:creationId xmlns:a16="http://schemas.microsoft.com/office/drawing/2014/main" id="{481D88B3-5628-DE12-EE32-F0989A5416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E0DEC0-2544-BC88-ECD0-D0AE83C8C7C2}"/>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332542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E7BB-A9A1-A208-C880-372F2FBC8DF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E7B194-F878-B06D-1780-6C8DA66D2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0EC181-9917-E3E8-A3B6-4E05FA7FB1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A22C12-C593-6A2B-40E4-5A845FB32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AEFB28-386E-A285-192D-861750D2CB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4A530D1-DD34-9DA1-AC31-85D882D07166}"/>
              </a:ext>
            </a:extLst>
          </p:cNvPr>
          <p:cNvSpPr>
            <a:spLocks noGrp="1"/>
          </p:cNvSpPr>
          <p:nvPr>
            <p:ph type="dt" sz="half" idx="10"/>
          </p:nvPr>
        </p:nvSpPr>
        <p:spPr/>
        <p:txBody>
          <a:bodyPr/>
          <a:lstStyle/>
          <a:p>
            <a:fld id="{073F35EF-A6EE-47AC-A495-9B6E931EEBD2}" type="datetimeFigureOut">
              <a:rPr lang="en-GB" smtClean="0"/>
              <a:t>16/06/2023</a:t>
            </a:fld>
            <a:endParaRPr lang="en-GB"/>
          </a:p>
        </p:txBody>
      </p:sp>
      <p:sp>
        <p:nvSpPr>
          <p:cNvPr id="8" name="Footer Placeholder 7">
            <a:extLst>
              <a:ext uri="{FF2B5EF4-FFF2-40B4-BE49-F238E27FC236}">
                <a16:creationId xmlns:a16="http://schemas.microsoft.com/office/drawing/2014/main" id="{474AC165-8239-FCB3-48CF-BFC81438E4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F4AA57C-8A7D-CADE-F084-E359600C1565}"/>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1708631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5357-6F58-8707-68C7-CD61EEC02AD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B1E68DB-2E82-3FC3-465A-E5B56B73DE9B}"/>
              </a:ext>
            </a:extLst>
          </p:cNvPr>
          <p:cNvSpPr>
            <a:spLocks noGrp="1"/>
          </p:cNvSpPr>
          <p:nvPr>
            <p:ph type="dt" sz="half" idx="10"/>
          </p:nvPr>
        </p:nvSpPr>
        <p:spPr/>
        <p:txBody>
          <a:bodyPr/>
          <a:lstStyle/>
          <a:p>
            <a:fld id="{073F35EF-A6EE-47AC-A495-9B6E931EEBD2}" type="datetimeFigureOut">
              <a:rPr lang="en-GB" smtClean="0"/>
              <a:t>16/06/2023</a:t>
            </a:fld>
            <a:endParaRPr lang="en-GB"/>
          </a:p>
        </p:txBody>
      </p:sp>
      <p:sp>
        <p:nvSpPr>
          <p:cNvPr id="4" name="Footer Placeholder 3">
            <a:extLst>
              <a:ext uri="{FF2B5EF4-FFF2-40B4-BE49-F238E27FC236}">
                <a16:creationId xmlns:a16="http://schemas.microsoft.com/office/drawing/2014/main" id="{2DB002AD-975A-54C2-014C-A5AD98EF432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4F8EDF-147D-A9DD-6B55-4C1E9DB82BF7}"/>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2515129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6EC6A-DCA9-480E-76DE-E212DF08E8D9}"/>
              </a:ext>
            </a:extLst>
          </p:cNvPr>
          <p:cNvSpPr>
            <a:spLocks noGrp="1"/>
          </p:cNvSpPr>
          <p:nvPr>
            <p:ph type="dt" sz="half" idx="10"/>
          </p:nvPr>
        </p:nvSpPr>
        <p:spPr/>
        <p:txBody>
          <a:bodyPr/>
          <a:lstStyle/>
          <a:p>
            <a:fld id="{073F35EF-A6EE-47AC-A495-9B6E931EEBD2}" type="datetimeFigureOut">
              <a:rPr lang="en-GB" smtClean="0"/>
              <a:t>16/06/2023</a:t>
            </a:fld>
            <a:endParaRPr lang="en-GB"/>
          </a:p>
        </p:txBody>
      </p:sp>
      <p:sp>
        <p:nvSpPr>
          <p:cNvPr id="3" name="Footer Placeholder 2">
            <a:extLst>
              <a:ext uri="{FF2B5EF4-FFF2-40B4-BE49-F238E27FC236}">
                <a16:creationId xmlns:a16="http://schemas.microsoft.com/office/drawing/2014/main" id="{A694576C-D261-474B-0CAF-6F1305E8D66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BABFC1A-E111-10B2-FBE5-BBB3C5B61402}"/>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569292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EC2C-27D5-D66A-645A-73AC623CF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350BBC7-128F-E82E-D59F-509B163A6A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014BEA1-34DB-47F9-91BB-88F1E72418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7695C6-7C0F-088D-1523-2AD11AFC6DF3}"/>
              </a:ext>
            </a:extLst>
          </p:cNvPr>
          <p:cNvSpPr>
            <a:spLocks noGrp="1"/>
          </p:cNvSpPr>
          <p:nvPr>
            <p:ph type="dt" sz="half" idx="10"/>
          </p:nvPr>
        </p:nvSpPr>
        <p:spPr/>
        <p:txBody>
          <a:bodyPr/>
          <a:lstStyle/>
          <a:p>
            <a:fld id="{073F35EF-A6EE-47AC-A495-9B6E931EEBD2}" type="datetimeFigureOut">
              <a:rPr lang="en-GB" smtClean="0"/>
              <a:t>16/06/2023</a:t>
            </a:fld>
            <a:endParaRPr lang="en-GB"/>
          </a:p>
        </p:txBody>
      </p:sp>
      <p:sp>
        <p:nvSpPr>
          <p:cNvPr id="6" name="Footer Placeholder 5">
            <a:extLst>
              <a:ext uri="{FF2B5EF4-FFF2-40B4-BE49-F238E27FC236}">
                <a16:creationId xmlns:a16="http://schemas.microsoft.com/office/drawing/2014/main" id="{F2D84BEC-DED9-FDE8-18C3-76B323014AA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FC7062-057F-CBA5-1B3F-A88EFCCDEA5B}"/>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670431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A586-D325-F185-A5A4-6B5344A8E9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60BEFD0-781B-ADBB-A83D-3DE27633A6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5FBB430-49CB-0D71-9F16-47AF2084F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1742E-2D63-6342-4003-7E576AB3F998}"/>
              </a:ext>
            </a:extLst>
          </p:cNvPr>
          <p:cNvSpPr>
            <a:spLocks noGrp="1"/>
          </p:cNvSpPr>
          <p:nvPr>
            <p:ph type="dt" sz="half" idx="10"/>
          </p:nvPr>
        </p:nvSpPr>
        <p:spPr/>
        <p:txBody>
          <a:bodyPr/>
          <a:lstStyle/>
          <a:p>
            <a:fld id="{073F35EF-A6EE-47AC-A495-9B6E931EEBD2}" type="datetimeFigureOut">
              <a:rPr lang="en-GB" smtClean="0"/>
              <a:t>16/06/2023</a:t>
            </a:fld>
            <a:endParaRPr lang="en-GB"/>
          </a:p>
        </p:txBody>
      </p:sp>
      <p:sp>
        <p:nvSpPr>
          <p:cNvPr id="6" name="Footer Placeholder 5">
            <a:extLst>
              <a:ext uri="{FF2B5EF4-FFF2-40B4-BE49-F238E27FC236}">
                <a16:creationId xmlns:a16="http://schemas.microsoft.com/office/drawing/2014/main" id="{DE246BFF-314A-9C31-B114-B11710C987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198F9E-AFD6-E27C-1E39-560D161192F3}"/>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3651824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F6E3E0-3EA3-7F43-7DA2-D70AC4E42E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2C52731-E490-6B01-F8E4-9378480D6D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D0D25F-7059-3AB0-918C-258A821B5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F35EF-A6EE-47AC-A495-9B6E931EEBD2}" type="datetimeFigureOut">
              <a:rPr lang="en-GB" smtClean="0"/>
              <a:t>16/06/2023</a:t>
            </a:fld>
            <a:endParaRPr lang="en-GB"/>
          </a:p>
        </p:txBody>
      </p:sp>
      <p:sp>
        <p:nvSpPr>
          <p:cNvPr id="5" name="Footer Placeholder 4">
            <a:extLst>
              <a:ext uri="{FF2B5EF4-FFF2-40B4-BE49-F238E27FC236}">
                <a16:creationId xmlns:a16="http://schemas.microsoft.com/office/drawing/2014/main" id="{4C3FAE45-2D9E-B94F-0470-F1F921BA31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4D79648-525F-BE96-0296-4C6332E37C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E4E64-422E-4D95-8435-B8890217B94F}" type="slidenum">
              <a:rPr lang="en-GB" smtClean="0"/>
              <a:t>‹#›</a:t>
            </a:fld>
            <a:endParaRPr lang="en-GB"/>
          </a:p>
        </p:txBody>
      </p:sp>
    </p:spTree>
    <p:extLst>
      <p:ext uri="{BB962C8B-B14F-4D97-AF65-F5344CB8AC3E}">
        <p14:creationId xmlns:p14="http://schemas.microsoft.com/office/powerpoint/2010/main" val="382241759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mste.illinois.edu/patel/amar430/meansquare.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gi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arxiv.org/abs/1505.07293"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arxiv.org/abs/1505.04597"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arxiv.org/abs/1505.04366"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9600" dirty="0">
                <a:solidFill>
                  <a:schemeClr val="tx1">
                    <a:lumMod val="75000"/>
                    <a:lumOff val="25000"/>
                  </a:schemeClr>
                </a:solidFill>
              </a:rPr>
              <a:t>Baskerville</a:t>
            </a:r>
            <a:endParaRPr lang="en-GB" sz="7200" dirty="0">
              <a:solidFill>
                <a:schemeClr val="tx1">
                  <a:lumMod val="75000"/>
                  <a:lumOff val="25000"/>
                </a:schemeClr>
              </a:solidFill>
            </a:endParaRPr>
          </a:p>
        </p:txBody>
      </p:sp>
      <p:sp>
        <p:nvSpPr>
          <p:cNvPr id="5" name="Content Placeholder 4"/>
          <p:cNvSpPr>
            <a:spLocks noGrp="1"/>
          </p:cNvSpPr>
          <p:nvPr>
            <p:ph sz="quarter" idx="10"/>
          </p:nvPr>
        </p:nvSpPr>
        <p:spPr/>
        <p:txBody>
          <a:bodyPr>
            <a:normAutofit/>
          </a:bodyPr>
          <a:lstStyle/>
          <a:p>
            <a:r>
              <a:rPr lang="en-GB" sz="3600" dirty="0"/>
              <a:t>Challenge 3 Image Segmentation via Deep Learning using TensorFlow and </a:t>
            </a:r>
            <a:r>
              <a:rPr lang="en-GB" sz="3600" dirty="0" err="1"/>
              <a:t>Keras</a:t>
            </a:r>
            <a:endParaRPr lang="en-GB" sz="3600" dirty="0"/>
          </a:p>
        </p:txBody>
      </p:sp>
      <p:grpSp>
        <p:nvGrpSpPr>
          <p:cNvPr id="6" name="Group 5">
            <a:extLst>
              <a:ext uri="{FF2B5EF4-FFF2-40B4-BE49-F238E27FC236}">
                <a16:creationId xmlns:a16="http://schemas.microsoft.com/office/drawing/2014/main" id="{45A2A5FE-3B21-49E2-B81B-6DF5295DD562}"/>
              </a:ext>
            </a:extLst>
          </p:cNvPr>
          <p:cNvGrpSpPr/>
          <p:nvPr/>
        </p:nvGrpSpPr>
        <p:grpSpPr>
          <a:xfrm>
            <a:off x="4367093" y="3072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167B3AEE-392A-4D4A-8A2D-4C48F7AE3B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E74BDA31-106D-446F-97BF-1C085E419056}"/>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64076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5" name="Picture 4" descr="A picture containing text, line, screenshot, diagram&#10;&#10;Description automatically generated">
            <a:extLst>
              <a:ext uri="{FF2B5EF4-FFF2-40B4-BE49-F238E27FC236}">
                <a16:creationId xmlns:a16="http://schemas.microsoft.com/office/drawing/2014/main" id="{7AD68C7A-ABC2-A4AA-EC49-7A2B31B5F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7140" y="1547939"/>
            <a:ext cx="7318414" cy="3997014"/>
          </a:xfrm>
          <a:prstGeom prst="rect">
            <a:avLst/>
          </a:prstGeom>
        </p:spPr>
      </p:pic>
    </p:spTree>
    <p:extLst>
      <p:ext uri="{BB962C8B-B14F-4D97-AF65-F5344CB8AC3E}">
        <p14:creationId xmlns:p14="http://schemas.microsoft.com/office/powerpoint/2010/main" val="4016101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9" name="Picture 8" descr="A picture containing text, screenshot, line, diagram&#10;&#10;Description automatically generated">
            <a:extLst>
              <a:ext uri="{FF2B5EF4-FFF2-40B4-BE49-F238E27FC236}">
                <a16:creationId xmlns:a16="http://schemas.microsoft.com/office/drawing/2014/main" id="{583BA276-EB9F-0523-56A9-054DB176C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533" y="1517874"/>
            <a:ext cx="7706168" cy="4208788"/>
          </a:xfrm>
          <a:prstGeom prst="rect">
            <a:avLst/>
          </a:prstGeom>
        </p:spPr>
      </p:pic>
    </p:spTree>
    <p:extLst>
      <p:ext uri="{BB962C8B-B14F-4D97-AF65-F5344CB8AC3E}">
        <p14:creationId xmlns:p14="http://schemas.microsoft.com/office/powerpoint/2010/main" val="1458215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1" name="Content Placeholder 4">
            <a:extLst>
              <a:ext uri="{FF2B5EF4-FFF2-40B4-BE49-F238E27FC236}">
                <a16:creationId xmlns:a16="http://schemas.microsoft.com/office/drawing/2014/main" id="{61ED1525-77DF-6317-BB7C-A3C0FF11716F}"/>
              </a:ext>
            </a:extLst>
          </p:cNvPr>
          <p:cNvSpPr>
            <a:spLocks noGrp="1"/>
          </p:cNvSpPr>
          <p:nvPr>
            <p:ph idx="1"/>
          </p:nvPr>
        </p:nvSpPr>
        <p:spPr>
          <a:xfrm>
            <a:off x="838200" y="1587607"/>
            <a:ext cx="5327708" cy="4206088"/>
          </a:xfrm>
        </p:spPr>
        <p:txBody>
          <a:bodyPr>
            <a:normAutofit fontScale="85000" lnSpcReduction="20000"/>
          </a:bodyPr>
          <a:lstStyle/>
          <a:p>
            <a:r>
              <a:rPr lang="en-GB" b="0" i="0" dirty="0">
                <a:solidFill>
                  <a:srgbClr val="222222"/>
                </a:solidFill>
                <a:effectLst/>
                <a:latin typeface="Helvetica" panose="020B0604020202020204" pitchFamily="34" charset="0"/>
              </a:rPr>
              <a:t>Here we can see the </a:t>
            </a:r>
            <a:r>
              <a:rPr lang="en-GB" b="0" i="0" dirty="0">
                <a:solidFill>
                  <a:srgbClr val="31A2DA"/>
                </a:solidFill>
                <a:effectLst/>
                <a:latin typeface="Helvetica" panose="020B0604020202020204" pitchFamily="34" charset="0"/>
              </a:rPr>
              <a:t>actual price value</a:t>
            </a:r>
            <a:r>
              <a:rPr lang="en-GB" b="0" i="0" dirty="0">
                <a:solidFill>
                  <a:srgbClr val="222222"/>
                </a:solidFill>
                <a:effectLst/>
                <a:latin typeface="Helvetica" panose="020B0604020202020204" pitchFamily="34" charset="0"/>
              </a:rPr>
              <a:t>, the </a:t>
            </a:r>
            <a:r>
              <a:rPr lang="en-GB" b="0" i="0" dirty="0">
                <a:solidFill>
                  <a:srgbClr val="EC008C"/>
                </a:solidFill>
                <a:effectLst/>
                <a:latin typeface="Helvetica" panose="020B0604020202020204" pitchFamily="34" charset="0"/>
              </a:rPr>
              <a:t>predicted price value</a:t>
            </a:r>
            <a:r>
              <a:rPr lang="en-GB" b="0" i="0" dirty="0">
                <a:solidFill>
                  <a:srgbClr val="222222"/>
                </a:solidFill>
                <a:effectLst/>
                <a:latin typeface="Helvetica" panose="020B0604020202020204" pitchFamily="34" charset="0"/>
              </a:rPr>
              <a:t>, and the </a:t>
            </a:r>
            <a:r>
              <a:rPr lang="en-GB" b="0" i="0" dirty="0">
                <a:solidFill>
                  <a:srgbClr val="CAB900"/>
                </a:solidFill>
                <a:effectLst/>
                <a:latin typeface="Helvetica" panose="020B0604020202020204" pitchFamily="34" charset="0"/>
              </a:rPr>
              <a:t>difference between them</a:t>
            </a:r>
            <a:r>
              <a:rPr lang="en-GB" b="0" i="0" dirty="0">
                <a:solidFill>
                  <a:srgbClr val="222222"/>
                </a:solidFill>
                <a:effectLst/>
                <a:latin typeface="Helvetica" panose="020B0604020202020204" pitchFamily="34" charset="0"/>
              </a:rPr>
              <a:t>. Then we’ll need to average these differences so we have a number that tells us how much error there is in this prediction model. The problem is, the 3rd row has -63 as its value. We have to deal with this negative value if we want to use the difference between the prediction and price as our error measuring stick. That’s one reason why we introduce an additional column that shows the error squared, thus getting rid of the negative value.</a:t>
            </a:r>
            <a:endParaRPr lang="en-GB" dirty="0"/>
          </a:p>
          <a:p>
            <a:endParaRPr lang="en-GB" dirty="0"/>
          </a:p>
        </p:txBody>
      </p:sp>
      <p:graphicFrame>
        <p:nvGraphicFramePr>
          <p:cNvPr id="2" name="Content Placeholder 10">
            <a:extLst>
              <a:ext uri="{FF2B5EF4-FFF2-40B4-BE49-F238E27FC236}">
                <a16:creationId xmlns:a16="http://schemas.microsoft.com/office/drawing/2014/main" id="{99D949E5-E5B1-FD3F-F9DB-DFBAFAF861BC}"/>
              </a:ext>
            </a:extLst>
          </p:cNvPr>
          <p:cNvGraphicFramePr>
            <a:graphicFrameLocks/>
          </p:cNvGraphicFramePr>
          <p:nvPr>
            <p:extLst>
              <p:ext uri="{D42A27DB-BD31-4B8C-83A1-F6EECF244321}">
                <p14:modId xmlns:p14="http://schemas.microsoft.com/office/powerpoint/2010/main" val="2921965053"/>
              </p:ext>
            </p:extLst>
          </p:nvPr>
        </p:nvGraphicFramePr>
        <p:xfrm>
          <a:off x="6096000" y="1486939"/>
          <a:ext cx="5861490" cy="2593344"/>
        </p:xfrm>
        <a:graphic>
          <a:graphicData uri="http://schemas.openxmlformats.org/drawingml/2006/table">
            <a:tbl>
              <a:tblPr/>
              <a:tblGrid>
                <a:gridCol w="1172298">
                  <a:extLst>
                    <a:ext uri="{9D8B030D-6E8A-4147-A177-3AD203B41FA5}">
                      <a16:colId xmlns:a16="http://schemas.microsoft.com/office/drawing/2014/main" val="1492123876"/>
                    </a:ext>
                  </a:extLst>
                </a:gridCol>
                <a:gridCol w="1172298">
                  <a:extLst>
                    <a:ext uri="{9D8B030D-6E8A-4147-A177-3AD203B41FA5}">
                      <a16:colId xmlns:a16="http://schemas.microsoft.com/office/drawing/2014/main" val="2518790626"/>
                    </a:ext>
                  </a:extLst>
                </a:gridCol>
                <a:gridCol w="1172298">
                  <a:extLst>
                    <a:ext uri="{9D8B030D-6E8A-4147-A177-3AD203B41FA5}">
                      <a16:colId xmlns:a16="http://schemas.microsoft.com/office/drawing/2014/main" val="3506478437"/>
                    </a:ext>
                  </a:extLst>
                </a:gridCol>
                <a:gridCol w="1172298">
                  <a:extLst>
                    <a:ext uri="{9D8B030D-6E8A-4147-A177-3AD203B41FA5}">
                      <a16:colId xmlns:a16="http://schemas.microsoft.com/office/drawing/2014/main" val="1844784095"/>
                    </a:ext>
                  </a:extLst>
                </a:gridCol>
                <a:gridCol w="1172298">
                  <a:extLst>
                    <a:ext uri="{9D8B030D-6E8A-4147-A177-3AD203B41FA5}">
                      <a16:colId xmlns:a16="http://schemas.microsoft.com/office/drawing/2014/main" val="1678551747"/>
                    </a:ext>
                  </a:extLst>
                </a:gridCol>
              </a:tblGrid>
              <a:tr h="742280">
                <a:tc>
                  <a:txBody>
                    <a:bodyPr/>
                    <a:lstStyle/>
                    <a:p>
                      <a:pPr algn="ctr" fontAlgn="base"/>
                      <a:r>
                        <a:rPr lang="en-GB" b="1">
                          <a:effectLst/>
                          <a:latin typeface="inherit"/>
                        </a:rPr>
                        <a:t>Area (x)</a:t>
                      </a:r>
                    </a:p>
                  </a:txBody>
                  <a:tcPr marL="31750" marR="31750" marT="25400" marB="25400" anchor="ctr">
                    <a:lnL>
                      <a:noFill/>
                    </a:lnL>
                    <a:lnR>
                      <a:noFill/>
                    </a:lnR>
                    <a:lnT>
                      <a:noFill/>
                    </a:lnT>
                    <a:lnB>
                      <a:noFill/>
                    </a:lnB>
                  </a:tcPr>
                </a:tc>
                <a:tc>
                  <a:txBody>
                    <a:bodyPr/>
                    <a:lstStyle/>
                    <a:p>
                      <a:pPr algn="ctr" fontAlgn="base"/>
                      <a:r>
                        <a:rPr lang="en-GB" b="1" dirty="0">
                          <a:effectLst/>
                          <a:latin typeface="inherit"/>
                        </a:rPr>
                        <a:t>Price ($1000) (</a:t>
                      </a:r>
                      <a:r>
                        <a:rPr lang="en-GB" b="1" dirty="0">
                          <a:solidFill>
                            <a:srgbClr val="31A2DA"/>
                          </a:solidFill>
                          <a:effectLst/>
                          <a:latin typeface="inherit"/>
                        </a:rPr>
                        <a:t>y_</a:t>
                      </a:r>
                      <a:r>
                        <a:rPr lang="en-GB" b="1" dirty="0">
                          <a:effectLst/>
                          <a:latin typeface="inherit"/>
                        </a:rPr>
                        <a:t>)</a:t>
                      </a:r>
                    </a:p>
                  </a:txBody>
                  <a:tcPr marL="31750" marR="31750" marT="25400" marB="25400" anchor="ctr">
                    <a:lnL>
                      <a:noFill/>
                    </a:lnL>
                    <a:lnR>
                      <a:noFill/>
                    </a:lnR>
                    <a:lnT>
                      <a:noFill/>
                    </a:lnT>
                    <a:lnB>
                      <a:noFill/>
                    </a:lnB>
                  </a:tcPr>
                </a:tc>
                <a:tc>
                  <a:txBody>
                    <a:bodyPr/>
                    <a:lstStyle/>
                    <a:p>
                      <a:pPr algn="ctr" fontAlgn="base"/>
                      <a:r>
                        <a:rPr lang="en-GB" b="1" dirty="0">
                          <a:effectLst/>
                          <a:latin typeface="inherit"/>
                        </a:rPr>
                        <a:t>Prediction (</a:t>
                      </a:r>
                      <a:r>
                        <a:rPr lang="en-GB" b="1" dirty="0">
                          <a:solidFill>
                            <a:srgbClr val="EC008C"/>
                          </a:solidFill>
                          <a:effectLst/>
                          <a:latin typeface="inherit"/>
                        </a:rPr>
                        <a:t>y</a:t>
                      </a:r>
                      <a:r>
                        <a:rPr lang="en-GB" b="1" dirty="0">
                          <a:effectLst/>
                          <a:latin typeface="inherit"/>
                        </a:rPr>
                        <a:t>)</a:t>
                      </a:r>
                    </a:p>
                  </a:txBody>
                  <a:tcPr marL="31750" marR="31750" marT="25400" marB="25400" anchor="ctr">
                    <a:lnL>
                      <a:noFill/>
                    </a:lnL>
                    <a:lnR>
                      <a:noFill/>
                    </a:lnR>
                    <a:lnT>
                      <a:noFill/>
                    </a:lnT>
                    <a:lnB>
                      <a:noFill/>
                    </a:lnB>
                  </a:tcPr>
                </a:tc>
                <a:tc>
                  <a:txBody>
                    <a:bodyPr/>
                    <a:lstStyle/>
                    <a:p>
                      <a:pPr algn="ctr" fontAlgn="base"/>
                      <a:r>
                        <a:rPr lang="en-GB" b="1">
                          <a:solidFill>
                            <a:srgbClr val="31A2DA"/>
                          </a:solidFill>
                          <a:effectLst/>
                          <a:latin typeface="inherit"/>
                        </a:rPr>
                        <a:t>y_</a:t>
                      </a:r>
                      <a:r>
                        <a:rPr lang="en-GB" b="1">
                          <a:effectLst/>
                          <a:latin typeface="inherit"/>
                        </a:rPr>
                        <a:t>-</a:t>
                      </a:r>
                      <a:r>
                        <a:rPr lang="en-GB" b="1">
                          <a:solidFill>
                            <a:srgbClr val="EC008C"/>
                          </a:solidFill>
                          <a:effectLst/>
                          <a:latin typeface="inherit"/>
                        </a:rPr>
                        <a:t>y</a:t>
                      </a:r>
                      <a:endParaRPr lang="en-GB" b="1">
                        <a:effectLst/>
                        <a:latin typeface="inherit"/>
                      </a:endParaRPr>
                    </a:p>
                  </a:txBody>
                  <a:tcPr marL="31750" marR="31750" marT="25400" marB="25400" anchor="ctr">
                    <a:lnL>
                      <a:noFill/>
                    </a:lnL>
                    <a:lnR>
                      <a:noFill/>
                    </a:lnR>
                    <a:lnT>
                      <a:noFill/>
                    </a:lnT>
                    <a:lnB>
                      <a:noFill/>
                    </a:lnB>
                  </a:tcPr>
                </a:tc>
                <a:tc>
                  <a:txBody>
                    <a:bodyPr/>
                    <a:lstStyle/>
                    <a:p>
                      <a:pPr algn="ctr" fontAlgn="base"/>
                      <a:r>
                        <a:rPr lang="en-GB" b="1">
                          <a:effectLst/>
                          <a:latin typeface="inherit"/>
                        </a:rPr>
                        <a:t>(</a:t>
                      </a:r>
                      <a:r>
                        <a:rPr lang="en-GB" b="1">
                          <a:solidFill>
                            <a:srgbClr val="31A2DA"/>
                          </a:solidFill>
                          <a:effectLst/>
                          <a:latin typeface="inherit"/>
                        </a:rPr>
                        <a:t>y_</a:t>
                      </a:r>
                      <a:r>
                        <a:rPr lang="en-GB" b="1">
                          <a:effectLst/>
                          <a:latin typeface="inherit"/>
                        </a:rPr>
                        <a:t>-</a:t>
                      </a:r>
                      <a:r>
                        <a:rPr lang="en-GB" b="1">
                          <a:solidFill>
                            <a:srgbClr val="EC008C"/>
                          </a:solidFill>
                          <a:effectLst/>
                          <a:latin typeface="inherit"/>
                        </a:rPr>
                        <a:t>y</a:t>
                      </a:r>
                      <a:r>
                        <a:rPr lang="en-GB" b="1">
                          <a:effectLst/>
                          <a:latin typeface="inherit"/>
                        </a:rPr>
                        <a:t>)²</a:t>
                      </a:r>
                    </a:p>
                  </a:txBody>
                  <a:tcPr marL="31750" marR="31750" marT="25400" marB="25400" anchor="ctr">
                    <a:lnL>
                      <a:noFill/>
                    </a:lnL>
                    <a:lnR>
                      <a:noFill/>
                    </a:lnR>
                    <a:lnT>
                      <a:noFill/>
                    </a:lnT>
                    <a:lnB>
                      <a:noFill/>
                    </a:lnB>
                  </a:tcPr>
                </a:tc>
                <a:extLst>
                  <a:ext uri="{0D108BD9-81ED-4DB2-BD59-A6C34878D82A}">
                    <a16:rowId xmlns:a16="http://schemas.microsoft.com/office/drawing/2014/main" val="52405037"/>
                  </a:ext>
                </a:extLst>
              </a:tr>
              <a:tr h="429896">
                <a:tc>
                  <a:txBody>
                    <a:bodyPr/>
                    <a:lstStyle/>
                    <a:p>
                      <a:pPr algn="ctr" fontAlgn="base"/>
                      <a:r>
                        <a:rPr lang="en-GB">
                          <a:effectLst/>
                        </a:rPr>
                        <a:t>2,104</a:t>
                      </a:r>
                    </a:p>
                  </a:txBody>
                  <a:tcPr marL="31750" marR="31750" marT="25400" marB="25400" anchor="ctr">
                    <a:lnL>
                      <a:noFill/>
                    </a:lnL>
                    <a:lnR>
                      <a:noFill/>
                    </a:lnR>
                    <a:lnT>
                      <a:noFill/>
                    </a:lnT>
                    <a:lnB>
                      <a:noFill/>
                    </a:lnB>
                  </a:tcPr>
                </a:tc>
                <a:tc>
                  <a:txBody>
                    <a:bodyPr/>
                    <a:lstStyle/>
                    <a:p>
                      <a:pPr algn="ctr" fontAlgn="base"/>
                      <a:r>
                        <a:rPr lang="en-GB" dirty="0">
                          <a:solidFill>
                            <a:srgbClr val="31A2DA"/>
                          </a:solidFill>
                          <a:effectLst/>
                        </a:rPr>
                        <a:t>399.9</a:t>
                      </a:r>
                    </a:p>
                  </a:txBody>
                  <a:tcPr marL="31750" marR="31750" marT="25400" marB="25400" anchor="ctr">
                    <a:lnL>
                      <a:noFill/>
                    </a:lnL>
                    <a:lnR>
                      <a:noFill/>
                    </a:lnR>
                    <a:lnT>
                      <a:noFill/>
                    </a:lnT>
                    <a:lnB>
                      <a:noFill/>
                    </a:lnB>
                  </a:tcPr>
                </a:tc>
                <a:tc>
                  <a:txBody>
                    <a:bodyPr/>
                    <a:lstStyle/>
                    <a:p>
                      <a:pPr algn="ctr" fontAlgn="base"/>
                      <a:r>
                        <a:rPr lang="en-GB">
                          <a:solidFill>
                            <a:srgbClr val="EC008C"/>
                          </a:solidFill>
                          <a:effectLst/>
                        </a:rPr>
                        <a:t>379</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21</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449</a:t>
                      </a:r>
                    </a:p>
                  </a:txBody>
                  <a:tcPr marL="31750" marR="31750" marT="25400" marB="25400" anchor="ctr">
                    <a:lnL>
                      <a:noFill/>
                    </a:lnL>
                    <a:lnR>
                      <a:noFill/>
                    </a:lnR>
                    <a:lnT>
                      <a:noFill/>
                    </a:lnT>
                    <a:lnB>
                      <a:noFill/>
                    </a:lnB>
                  </a:tcPr>
                </a:tc>
                <a:extLst>
                  <a:ext uri="{0D108BD9-81ED-4DB2-BD59-A6C34878D82A}">
                    <a16:rowId xmlns:a16="http://schemas.microsoft.com/office/drawing/2014/main" val="2626668365"/>
                  </a:ext>
                </a:extLst>
              </a:tr>
              <a:tr h="429896">
                <a:tc>
                  <a:txBody>
                    <a:bodyPr/>
                    <a:lstStyle/>
                    <a:p>
                      <a:pPr algn="ctr" fontAlgn="base"/>
                      <a:r>
                        <a:rPr lang="en-GB">
                          <a:effectLst/>
                        </a:rPr>
                        <a:t>1,600</a:t>
                      </a:r>
                    </a:p>
                  </a:txBody>
                  <a:tcPr marL="31750" marR="31750" marT="25400" marB="25400" anchor="ctr">
                    <a:lnL>
                      <a:noFill/>
                    </a:lnL>
                    <a:lnR>
                      <a:noFill/>
                    </a:lnR>
                    <a:lnT>
                      <a:noFill/>
                    </a:lnT>
                    <a:lnB>
                      <a:noFill/>
                    </a:lnB>
                  </a:tcPr>
                </a:tc>
                <a:tc>
                  <a:txBody>
                    <a:bodyPr/>
                    <a:lstStyle/>
                    <a:p>
                      <a:pPr algn="ctr" fontAlgn="base"/>
                      <a:r>
                        <a:rPr lang="en-GB">
                          <a:solidFill>
                            <a:srgbClr val="31A2DA"/>
                          </a:solidFill>
                          <a:effectLst/>
                        </a:rPr>
                        <a:t>329.9</a:t>
                      </a:r>
                    </a:p>
                  </a:txBody>
                  <a:tcPr marL="31750" marR="31750" marT="25400" marB="25400" anchor="ctr">
                    <a:lnL>
                      <a:noFill/>
                    </a:lnL>
                    <a:lnR>
                      <a:noFill/>
                    </a:lnR>
                    <a:lnT>
                      <a:noFill/>
                    </a:lnT>
                    <a:lnB>
                      <a:noFill/>
                    </a:lnB>
                  </a:tcPr>
                </a:tc>
                <a:tc>
                  <a:txBody>
                    <a:bodyPr/>
                    <a:lstStyle/>
                    <a:p>
                      <a:pPr algn="ctr" fontAlgn="base"/>
                      <a:r>
                        <a:rPr lang="en-GB">
                          <a:solidFill>
                            <a:srgbClr val="EC008C"/>
                          </a:solidFill>
                          <a:effectLst/>
                        </a:rPr>
                        <a:t>288</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42</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1756</a:t>
                      </a:r>
                    </a:p>
                  </a:txBody>
                  <a:tcPr marL="31750" marR="31750" marT="25400" marB="25400" anchor="ctr">
                    <a:lnL>
                      <a:noFill/>
                    </a:lnL>
                    <a:lnR>
                      <a:noFill/>
                    </a:lnR>
                    <a:lnT>
                      <a:noFill/>
                    </a:lnT>
                    <a:lnB>
                      <a:noFill/>
                    </a:lnB>
                  </a:tcPr>
                </a:tc>
                <a:extLst>
                  <a:ext uri="{0D108BD9-81ED-4DB2-BD59-A6C34878D82A}">
                    <a16:rowId xmlns:a16="http://schemas.microsoft.com/office/drawing/2014/main" val="2249311557"/>
                  </a:ext>
                </a:extLst>
              </a:tr>
              <a:tr h="429896">
                <a:tc>
                  <a:txBody>
                    <a:bodyPr/>
                    <a:lstStyle/>
                    <a:p>
                      <a:pPr algn="ctr" fontAlgn="base"/>
                      <a:r>
                        <a:rPr lang="en-GB">
                          <a:effectLst/>
                        </a:rPr>
                        <a:t>2,400</a:t>
                      </a:r>
                    </a:p>
                  </a:txBody>
                  <a:tcPr marL="31750" marR="31750" marT="25400" marB="25400" anchor="ctr">
                    <a:lnL>
                      <a:noFill/>
                    </a:lnL>
                    <a:lnR>
                      <a:noFill/>
                    </a:lnR>
                    <a:lnT>
                      <a:noFill/>
                    </a:lnT>
                    <a:lnB>
                      <a:noFill/>
                    </a:lnB>
                  </a:tcPr>
                </a:tc>
                <a:tc>
                  <a:txBody>
                    <a:bodyPr/>
                    <a:lstStyle/>
                    <a:p>
                      <a:pPr algn="ctr" fontAlgn="base"/>
                      <a:r>
                        <a:rPr lang="en-GB">
                          <a:solidFill>
                            <a:srgbClr val="31A2DA"/>
                          </a:solidFill>
                          <a:effectLst/>
                        </a:rPr>
                        <a:t>369</a:t>
                      </a:r>
                    </a:p>
                  </a:txBody>
                  <a:tcPr marL="31750" marR="31750" marT="25400" marB="25400" anchor="ctr">
                    <a:lnL>
                      <a:noFill/>
                    </a:lnL>
                    <a:lnR>
                      <a:noFill/>
                    </a:lnR>
                    <a:lnT>
                      <a:noFill/>
                    </a:lnT>
                    <a:lnB>
                      <a:noFill/>
                    </a:lnB>
                  </a:tcPr>
                </a:tc>
                <a:tc>
                  <a:txBody>
                    <a:bodyPr/>
                    <a:lstStyle/>
                    <a:p>
                      <a:pPr algn="ctr" fontAlgn="base"/>
                      <a:r>
                        <a:rPr lang="en-GB">
                          <a:solidFill>
                            <a:srgbClr val="EC008C"/>
                          </a:solidFill>
                          <a:effectLst/>
                        </a:rPr>
                        <a:t>432</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-63</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3969</a:t>
                      </a:r>
                    </a:p>
                  </a:txBody>
                  <a:tcPr marL="31750" marR="31750" marT="25400" marB="25400" anchor="ctr">
                    <a:lnL>
                      <a:noFill/>
                    </a:lnL>
                    <a:lnR>
                      <a:noFill/>
                    </a:lnR>
                    <a:lnT>
                      <a:noFill/>
                    </a:lnT>
                    <a:lnB>
                      <a:noFill/>
                    </a:lnB>
                  </a:tcPr>
                </a:tc>
                <a:extLst>
                  <a:ext uri="{0D108BD9-81ED-4DB2-BD59-A6C34878D82A}">
                    <a16:rowId xmlns:a16="http://schemas.microsoft.com/office/drawing/2014/main" val="365118034"/>
                  </a:ext>
                </a:extLst>
              </a:tr>
              <a:tr h="429896">
                <a:tc>
                  <a:txBody>
                    <a:bodyPr/>
                    <a:lstStyle/>
                    <a:p>
                      <a:pPr algn="ctr" fontAlgn="base"/>
                      <a:endParaRPr lang="en-GB">
                        <a:effectLst/>
                      </a:endParaRPr>
                    </a:p>
                  </a:txBody>
                  <a:tcPr marL="31750" marR="31750" marT="25400" marB="25400" anchor="ctr">
                    <a:lnL>
                      <a:noFill/>
                    </a:lnL>
                    <a:lnR>
                      <a:noFill/>
                    </a:lnR>
                    <a:lnT>
                      <a:noFill/>
                    </a:lnT>
                    <a:lnB>
                      <a:noFill/>
                    </a:lnB>
                  </a:tcPr>
                </a:tc>
                <a:tc>
                  <a:txBody>
                    <a:bodyPr/>
                    <a:lstStyle/>
                    <a:p>
                      <a:pPr algn="ctr" fontAlgn="base"/>
                      <a:endParaRPr lang="en-GB">
                        <a:solidFill>
                          <a:srgbClr val="31A2DA"/>
                        </a:solidFill>
                        <a:effectLst/>
                      </a:endParaRPr>
                    </a:p>
                  </a:txBody>
                  <a:tcPr marL="31750" marR="31750" marT="25400" marB="25400" anchor="ctr">
                    <a:lnL>
                      <a:noFill/>
                    </a:lnL>
                    <a:lnR>
                      <a:noFill/>
                    </a:lnR>
                    <a:lnT>
                      <a:noFill/>
                    </a:lnT>
                    <a:lnB>
                      <a:noFill/>
                    </a:lnB>
                  </a:tcPr>
                </a:tc>
                <a:tc gridSpan="2">
                  <a:txBody>
                    <a:bodyPr/>
                    <a:lstStyle/>
                    <a:p>
                      <a:pPr algn="ctr" fontAlgn="base"/>
                      <a:r>
                        <a:rPr lang="en-GB">
                          <a:solidFill>
                            <a:srgbClr val="666666"/>
                          </a:solidFill>
                          <a:effectLst/>
                        </a:rPr>
                        <a:t>Average:</a:t>
                      </a:r>
                      <a:endParaRPr lang="en-GB">
                        <a:solidFill>
                          <a:srgbClr val="EC008C"/>
                        </a:solidFill>
                        <a:effectLst/>
                      </a:endParaRPr>
                    </a:p>
                  </a:txBody>
                  <a:tcPr marL="31750" marR="31750" marT="25400" marB="25400" anchor="ctr">
                    <a:lnL>
                      <a:noFill/>
                    </a:lnL>
                    <a:lnR>
                      <a:noFill/>
                    </a:lnR>
                    <a:lnT>
                      <a:noFill/>
                    </a:lnT>
                    <a:lnB>
                      <a:noFill/>
                    </a:lnB>
                  </a:tcPr>
                </a:tc>
                <a:tc hMerge="1">
                  <a:txBody>
                    <a:bodyPr/>
                    <a:lstStyle/>
                    <a:p>
                      <a:endParaRPr lang="en-GB"/>
                    </a:p>
                  </a:txBody>
                  <a:tcPr/>
                </a:tc>
                <a:tc>
                  <a:txBody>
                    <a:bodyPr/>
                    <a:lstStyle/>
                    <a:p>
                      <a:pPr algn="ctr" fontAlgn="base"/>
                      <a:r>
                        <a:rPr lang="en-GB" b="1" dirty="0">
                          <a:solidFill>
                            <a:srgbClr val="CAB900"/>
                          </a:solidFill>
                          <a:effectLst/>
                          <a:latin typeface="inherit"/>
                        </a:rPr>
                        <a:t>2,058</a:t>
                      </a:r>
                      <a:endParaRPr lang="en-GB" dirty="0">
                        <a:solidFill>
                          <a:srgbClr val="CAB900"/>
                        </a:solidFill>
                        <a:effectLst/>
                      </a:endParaRPr>
                    </a:p>
                  </a:txBody>
                  <a:tcPr marL="31750" marR="31750" marT="25400" marB="25400" anchor="ctr">
                    <a:lnL>
                      <a:noFill/>
                    </a:lnL>
                    <a:lnR>
                      <a:noFill/>
                    </a:lnR>
                    <a:lnT>
                      <a:noFill/>
                    </a:lnT>
                    <a:lnB>
                      <a:noFill/>
                    </a:lnB>
                  </a:tcPr>
                </a:tc>
                <a:extLst>
                  <a:ext uri="{0D108BD9-81ED-4DB2-BD59-A6C34878D82A}">
                    <a16:rowId xmlns:a16="http://schemas.microsoft.com/office/drawing/2014/main" val="136124398"/>
                  </a:ext>
                </a:extLst>
              </a:tr>
            </a:tbl>
          </a:graphicData>
        </a:graphic>
      </p:graphicFrame>
    </p:spTree>
    <p:extLst>
      <p:ext uri="{BB962C8B-B14F-4D97-AF65-F5344CB8AC3E}">
        <p14:creationId xmlns:p14="http://schemas.microsoft.com/office/powerpoint/2010/main" val="3378558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17" name="Content Placeholder 16">
            <a:extLst>
              <a:ext uri="{FF2B5EF4-FFF2-40B4-BE49-F238E27FC236}">
                <a16:creationId xmlns:a16="http://schemas.microsoft.com/office/drawing/2014/main" id="{A06B4C4E-7E0D-DCA5-EE0C-B1011E46A7D3}"/>
              </a:ext>
            </a:extLst>
          </p:cNvPr>
          <p:cNvSpPr>
            <a:spLocks noGrp="1"/>
          </p:cNvSpPr>
          <p:nvPr>
            <p:ph idx="1"/>
          </p:nvPr>
        </p:nvSpPr>
        <p:spPr/>
        <p:txBody>
          <a:bodyPr/>
          <a:lstStyle/>
          <a:p>
            <a:r>
              <a:rPr lang="en-GB" b="0" i="0" dirty="0">
                <a:solidFill>
                  <a:srgbClr val="222222"/>
                </a:solidFill>
                <a:effectLst/>
                <a:latin typeface="Helvetica" panose="020B0604020202020204" pitchFamily="34" charset="0"/>
              </a:rPr>
              <a:t>This is now our definition of doing better – a better model is one that has less error. Error is measured as the average of the errors for each point in our data set. For each point, the error is measured by the difference between the actual value and the predicted value, raised to the power of 2. This is called </a:t>
            </a:r>
            <a:r>
              <a:rPr lang="en-GB" b="0" i="0" u="none" strike="noStrike" dirty="0">
                <a:solidFill>
                  <a:srgbClr val="4183C4"/>
                </a:solidFill>
                <a:effectLst/>
                <a:latin typeface="Helvetica" panose="020B0604020202020204" pitchFamily="34" charset="0"/>
                <a:hlinkClick r:id="rId4"/>
              </a:rPr>
              <a:t>Mean Square Error</a:t>
            </a:r>
            <a:r>
              <a:rPr lang="en-GB" b="0" i="0" dirty="0">
                <a:solidFill>
                  <a:srgbClr val="222222"/>
                </a:solidFill>
                <a:effectLst/>
                <a:latin typeface="Helvetica" panose="020B0604020202020204" pitchFamily="34" charset="0"/>
              </a:rPr>
              <a:t>. Using it as a guide to train our model makes it our </a:t>
            </a:r>
            <a:r>
              <a:rPr lang="en-GB" b="1" i="0" dirty="0">
                <a:solidFill>
                  <a:srgbClr val="222222"/>
                </a:solidFill>
                <a:effectLst/>
                <a:latin typeface="Helvetica" panose="020B0604020202020204" pitchFamily="34" charset="0"/>
              </a:rPr>
              <a:t>loss function</a:t>
            </a:r>
            <a:r>
              <a:rPr lang="en-GB" b="0" i="0" dirty="0">
                <a:solidFill>
                  <a:srgbClr val="222222"/>
                </a:solidFill>
                <a:effectLst/>
                <a:latin typeface="Helvetica" panose="020B0604020202020204" pitchFamily="34" charset="0"/>
              </a:rPr>
              <a:t> (also, </a:t>
            </a:r>
            <a:r>
              <a:rPr lang="en-GB" b="1" i="0" dirty="0">
                <a:solidFill>
                  <a:srgbClr val="222222"/>
                </a:solidFill>
                <a:effectLst/>
                <a:latin typeface="Helvetica" panose="020B0604020202020204" pitchFamily="34" charset="0"/>
              </a:rPr>
              <a:t>cost function</a:t>
            </a:r>
            <a:r>
              <a:rPr lang="en-GB" b="0" i="0" dirty="0">
                <a:solidFill>
                  <a:srgbClr val="222222"/>
                </a:solidFill>
                <a:effectLst/>
                <a:latin typeface="Helvetica" panose="020B0604020202020204" pitchFamily="34" charset="0"/>
              </a:rPr>
              <a:t>).</a:t>
            </a:r>
            <a:endParaRPr lang="en-GB" dirty="0"/>
          </a:p>
        </p:txBody>
      </p:sp>
    </p:spTree>
    <p:extLst>
      <p:ext uri="{BB962C8B-B14F-4D97-AF65-F5344CB8AC3E}">
        <p14:creationId xmlns:p14="http://schemas.microsoft.com/office/powerpoint/2010/main" val="2726915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5" name="Content Placeholder 4" descr="A picture containing text, screenshot, line, font&#10;&#10;Description automatically generated">
            <a:extLst>
              <a:ext uri="{FF2B5EF4-FFF2-40B4-BE49-F238E27FC236}">
                <a16:creationId xmlns:a16="http://schemas.microsoft.com/office/drawing/2014/main" id="{526491F1-F225-AF98-2D27-5665D4A39B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12414" y="1442357"/>
            <a:ext cx="7967171" cy="4351338"/>
          </a:xfrm>
        </p:spPr>
      </p:pic>
    </p:spTree>
    <p:extLst>
      <p:ext uri="{BB962C8B-B14F-4D97-AF65-F5344CB8AC3E}">
        <p14:creationId xmlns:p14="http://schemas.microsoft.com/office/powerpoint/2010/main" val="121708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9" name="Content Placeholder 8">
            <a:extLst>
              <a:ext uri="{FF2B5EF4-FFF2-40B4-BE49-F238E27FC236}">
                <a16:creationId xmlns:a16="http://schemas.microsoft.com/office/drawing/2014/main" id="{8C6BB5C8-BD65-A2EF-7D53-8E8377654E34}"/>
              </a:ext>
            </a:extLst>
          </p:cNvPr>
          <p:cNvSpPr>
            <a:spLocks noGrp="1"/>
          </p:cNvSpPr>
          <p:nvPr>
            <p:ph idx="1"/>
          </p:nvPr>
        </p:nvSpPr>
        <p:spPr/>
        <p:txBody>
          <a:bodyPr/>
          <a:lstStyle/>
          <a:p>
            <a:r>
              <a:rPr lang="en-GB" b="0" i="0" dirty="0">
                <a:solidFill>
                  <a:srgbClr val="222222"/>
                </a:solidFill>
                <a:effectLst/>
                <a:latin typeface="Helvetica" panose="020B0604020202020204" pitchFamily="34" charset="0"/>
              </a:rPr>
              <a:t>Our lines can better approximate our values now that we have this b value added to the line formula. In this context, we call it a “bias”. This makes our neural network look like this:</a:t>
            </a:r>
          </a:p>
          <a:p>
            <a:endParaRPr lang="en-GB" dirty="0">
              <a:solidFill>
                <a:srgbClr val="222222"/>
              </a:solidFill>
              <a:latin typeface="Helvetica" panose="020B0604020202020204" pitchFamily="34" charset="0"/>
            </a:endParaRPr>
          </a:p>
          <a:p>
            <a:endParaRPr lang="en-GB" dirty="0">
              <a:solidFill>
                <a:srgbClr val="222222"/>
              </a:solidFill>
              <a:latin typeface="Helvetica" panose="020B0604020202020204" pitchFamily="34" charset="0"/>
            </a:endParaRPr>
          </a:p>
          <a:p>
            <a:r>
              <a:rPr lang="en-GB" dirty="0">
                <a:solidFill>
                  <a:srgbClr val="222222"/>
                </a:solidFill>
                <a:latin typeface="Helvetica" panose="020B0604020202020204" pitchFamily="34" charset="0"/>
              </a:rPr>
              <a:t>N                                             or </a:t>
            </a:r>
            <a:endParaRPr lang="en-GB" dirty="0"/>
          </a:p>
        </p:txBody>
      </p:sp>
      <p:pic>
        <p:nvPicPr>
          <p:cNvPr id="11" name="Picture 10" descr="A diagram of a diagram&#10;&#10;Description automatically generated with low confidence">
            <a:extLst>
              <a:ext uri="{FF2B5EF4-FFF2-40B4-BE49-F238E27FC236}">
                <a16:creationId xmlns:a16="http://schemas.microsoft.com/office/drawing/2014/main" id="{F4872260-4F07-648E-E723-0C7665CA5A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2734" y="3027498"/>
            <a:ext cx="4784521" cy="2691293"/>
          </a:xfrm>
          <a:prstGeom prst="rect">
            <a:avLst/>
          </a:prstGeom>
        </p:spPr>
      </p:pic>
      <p:pic>
        <p:nvPicPr>
          <p:cNvPr id="13" name="Picture 12" descr="A picture containing diagram, screenshot, circle, text&#10;&#10;Description automatically generated">
            <a:extLst>
              <a:ext uri="{FF2B5EF4-FFF2-40B4-BE49-F238E27FC236}">
                <a16:creationId xmlns:a16="http://schemas.microsoft.com/office/drawing/2014/main" id="{0AD73795-ECEE-84C2-E4BF-5A6CB8AD4D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3087532"/>
            <a:ext cx="4571068" cy="2571226"/>
          </a:xfrm>
          <a:prstGeom prst="rect">
            <a:avLst/>
          </a:prstGeom>
        </p:spPr>
      </p:pic>
    </p:spTree>
    <p:extLst>
      <p:ext uri="{BB962C8B-B14F-4D97-AF65-F5344CB8AC3E}">
        <p14:creationId xmlns:p14="http://schemas.microsoft.com/office/powerpoint/2010/main" val="1578855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9" name="Content Placeholder 8">
            <a:extLst>
              <a:ext uri="{FF2B5EF4-FFF2-40B4-BE49-F238E27FC236}">
                <a16:creationId xmlns:a16="http://schemas.microsoft.com/office/drawing/2014/main" id="{8C6BB5C8-BD65-A2EF-7D53-8E8377654E34}"/>
              </a:ext>
            </a:extLst>
          </p:cNvPr>
          <p:cNvSpPr>
            <a:spLocks noGrp="1"/>
          </p:cNvSpPr>
          <p:nvPr>
            <p:ph idx="1"/>
          </p:nvPr>
        </p:nvSpPr>
        <p:spPr>
          <a:xfrm>
            <a:off x="838200" y="1825626"/>
            <a:ext cx="10515600" cy="2461148"/>
          </a:xfrm>
        </p:spPr>
        <p:txBody>
          <a:bodyPr>
            <a:normAutofit fontScale="92500" lnSpcReduction="20000"/>
          </a:bodyPr>
          <a:lstStyle/>
          <a:p>
            <a:r>
              <a:rPr lang="en-GB" b="0" i="0" dirty="0">
                <a:solidFill>
                  <a:srgbClr val="222222"/>
                </a:solidFill>
                <a:effectLst/>
                <a:latin typeface="Helvetica" panose="020B0604020202020204" pitchFamily="34" charset="0"/>
              </a:rPr>
              <a:t>Our lines can better approximate our values now that we have this b value added to the line formula. In this context, we call it a “bias”. This makes our neural network look like this:</a:t>
            </a:r>
            <a:endParaRPr lang="en-GB" dirty="0">
              <a:solidFill>
                <a:srgbClr val="222222"/>
              </a:solidFill>
              <a:latin typeface="Helvetica" panose="020B0604020202020204" pitchFamily="34" charset="0"/>
            </a:endParaRPr>
          </a:p>
          <a:p>
            <a:pPr algn="l" fontAlgn="base"/>
            <a:r>
              <a:rPr lang="en-GB" b="0" i="0" dirty="0">
                <a:solidFill>
                  <a:srgbClr val="222222"/>
                </a:solidFill>
                <a:effectLst/>
                <a:latin typeface="Helvetica" panose="020B0604020202020204" pitchFamily="34" charset="0"/>
              </a:rPr>
              <a:t>In this graph, W and b are values we find during the training process. X is the input we plug into the formula (area in </a:t>
            </a:r>
            <a:r>
              <a:rPr lang="en-GB" b="0" i="0" dirty="0" err="1">
                <a:solidFill>
                  <a:srgbClr val="222222"/>
                </a:solidFill>
                <a:effectLst/>
                <a:latin typeface="Helvetica" panose="020B0604020202020204" pitchFamily="34" charset="0"/>
              </a:rPr>
              <a:t>sq</a:t>
            </a:r>
            <a:r>
              <a:rPr lang="en-GB" b="0" i="0" dirty="0">
                <a:solidFill>
                  <a:srgbClr val="222222"/>
                </a:solidFill>
                <a:effectLst/>
                <a:latin typeface="Helvetica" panose="020B0604020202020204" pitchFamily="34" charset="0"/>
              </a:rPr>
              <a:t> ft in our example). Y is the predicted price.</a:t>
            </a:r>
          </a:p>
          <a:p>
            <a:pPr algn="l" fontAlgn="base"/>
            <a:r>
              <a:rPr lang="en-GB" b="0" i="0" dirty="0">
                <a:solidFill>
                  <a:srgbClr val="222222"/>
                </a:solidFill>
                <a:effectLst/>
                <a:latin typeface="Helvetica" panose="020B0604020202020204" pitchFamily="34" charset="0"/>
              </a:rPr>
              <a:t>Calculating a prediction now uses this formula:</a:t>
            </a:r>
          </a:p>
          <a:p>
            <a:endParaRPr lang="en-GB" b="0" i="0" dirty="0">
              <a:solidFill>
                <a:srgbClr val="222222"/>
              </a:solidFill>
              <a:effectLst/>
              <a:latin typeface="Helvetica" panose="020B0604020202020204" pitchFamily="34" charset="0"/>
            </a:endParaRPr>
          </a:p>
        </p:txBody>
      </p:sp>
      <p:pic>
        <p:nvPicPr>
          <p:cNvPr id="5" name="Picture 4" descr="A picture containing font, graphics, graphic design, text&#10;&#10;Description automatically generated">
            <a:extLst>
              <a:ext uri="{FF2B5EF4-FFF2-40B4-BE49-F238E27FC236}">
                <a16:creationId xmlns:a16="http://schemas.microsoft.com/office/drawing/2014/main" id="{A3E68F9E-33AB-BCD8-E288-74FC10F142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4535" y="4269054"/>
            <a:ext cx="5831296" cy="1524641"/>
          </a:xfrm>
          <a:prstGeom prst="rect">
            <a:avLst/>
          </a:prstGeom>
        </p:spPr>
      </p:pic>
      <p:pic>
        <p:nvPicPr>
          <p:cNvPr id="12" name="Picture 11" descr="A picture containing font, text, graphics, graphic design&#10;&#10;Description automatically generated">
            <a:extLst>
              <a:ext uri="{FF2B5EF4-FFF2-40B4-BE49-F238E27FC236}">
                <a16:creationId xmlns:a16="http://schemas.microsoft.com/office/drawing/2014/main" id="{5DE49F0E-96F1-7A91-3F4D-ECD255D26A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4558217"/>
            <a:ext cx="4407017" cy="964035"/>
          </a:xfrm>
          <a:prstGeom prst="rect">
            <a:avLst/>
          </a:prstGeom>
        </p:spPr>
      </p:pic>
    </p:spTree>
    <p:extLst>
      <p:ext uri="{BB962C8B-B14F-4D97-AF65-F5344CB8AC3E}">
        <p14:creationId xmlns:p14="http://schemas.microsoft.com/office/powerpoint/2010/main" val="424498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15" name="Picture 14" descr="A picture containing font, graphics, graphic design, symbol&#10;&#10;Description automatically generated">
            <a:extLst>
              <a:ext uri="{FF2B5EF4-FFF2-40B4-BE49-F238E27FC236}">
                <a16:creationId xmlns:a16="http://schemas.microsoft.com/office/drawing/2014/main" id="{E19DA589-E96F-DF8E-45B3-C964B64443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9258" y="2986365"/>
            <a:ext cx="7892741" cy="1944410"/>
          </a:xfrm>
          <a:prstGeom prst="rect">
            <a:avLst/>
          </a:prstGeom>
        </p:spPr>
      </p:pic>
      <p:sp>
        <p:nvSpPr>
          <p:cNvPr id="17" name="Content Placeholder 16">
            <a:extLst>
              <a:ext uri="{FF2B5EF4-FFF2-40B4-BE49-F238E27FC236}">
                <a16:creationId xmlns:a16="http://schemas.microsoft.com/office/drawing/2014/main" id="{3B1F5C1E-CAE0-A451-7507-8CD2333FE22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944108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aphicFrame>
        <p:nvGraphicFramePr>
          <p:cNvPr id="2" name="Content Placeholder 1">
            <a:extLst>
              <a:ext uri="{FF2B5EF4-FFF2-40B4-BE49-F238E27FC236}">
                <a16:creationId xmlns:a16="http://schemas.microsoft.com/office/drawing/2014/main" id="{7194472A-2FDE-1089-2EFB-59FAF51F20D8}"/>
              </a:ext>
            </a:extLst>
          </p:cNvPr>
          <p:cNvGraphicFramePr>
            <a:graphicFrameLocks noGrp="1"/>
          </p:cNvGraphicFramePr>
          <p:nvPr>
            <p:ph idx="1"/>
            <p:extLst>
              <p:ext uri="{D42A27DB-BD31-4B8C-83A1-F6EECF244321}">
                <p14:modId xmlns:p14="http://schemas.microsoft.com/office/powerpoint/2010/main" val="1761008054"/>
              </p:ext>
            </p:extLst>
          </p:nvPr>
        </p:nvGraphicFramePr>
        <p:xfrm>
          <a:off x="4069000" y="2740289"/>
          <a:ext cx="3430758" cy="3850640"/>
        </p:xfrm>
        <a:graphic>
          <a:graphicData uri="http://schemas.openxmlformats.org/drawingml/2006/table">
            <a:tbl>
              <a:tblPr/>
              <a:tblGrid>
                <a:gridCol w="1143586">
                  <a:extLst>
                    <a:ext uri="{9D8B030D-6E8A-4147-A177-3AD203B41FA5}">
                      <a16:colId xmlns:a16="http://schemas.microsoft.com/office/drawing/2014/main" val="2903554829"/>
                    </a:ext>
                  </a:extLst>
                </a:gridCol>
                <a:gridCol w="1143586">
                  <a:extLst>
                    <a:ext uri="{9D8B030D-6E8A-4147-A177-3AD203B41FA5}">
                      <a16:colId xmlns:a16="http://schemas.microsoft.com/office/drawing/2014/main" val="2828046184"/>
                    </a:ext>
                  </a:extLst>
                </a:gridCol>
                <a:gridCol w="1143586">
                  <a:extLst>
                    <a:ext uri="{9D8B030D-6E8A-4147-A177-3AD203B41FA5}">
                      <a16:colId xmlns:a16="http://schemas.microsoft.com/office/drawing/2014/main" val="3549310771"/>
                    </a:ext>
                  </a:extLst>
                </a:gridCol>
              </a:tblGrid>
              <a:tr h="515819">
                <a:tc>
                  <a:txBody>
                    <a:bodyPr/>
                    <a:lstStyle/>
                    <a:p>
                      <a:pPr algn="l" fontAlgn="base"/>
                      <a:r>
                        <a:rPr lang="en-GB" b="1">
                          <a:effectLst/>
                          <a:latin typeface="inherit"/>
                        </a:rPr>
                        <a:t>Area (sq ft) (x1)</a:t>
                      </a:r>
                    </a:p>
                  </a:txBody>
                  <a:tcPr marL="31750" marR="31750" marT="25400" marB="25400" anchor="ctr">
                    <a:lnL>
                      <a:noFill/>
                    </a:lnL>
                    <a:lnR>
                      <a:noFill/>
                    </a:lnR>
                    <a:lnT>
                      <a:noFill/>
                    </a:lnT>
                    <a:lnB>
                      <a:noFill/>
                    </a:lnB>
                    <a:solidFill>
                      <a:srgbClr val="FFFFFF"/>
                    </a:solidFill>
                  </a:tcPr>
                </a:tc>
                <a:tc>
                  <a:txBody>
                    <a:bodyPr/>
                    <a:lstStyle/>
                    <a:p>
                      <a:pPr algn="l" fontAlgn="base"/>
                      <a:r>
                        <a:rPr lang="en-GB" b="1" dirty="0">
                          <a:effectLst/>
                          <a:latin typeface="inherit"/>
                        </a:rPr>
                        <a:t>Bathrooms (x2)</a:t>
                      </a:r>
                    </a:p>
                  </a:txBody>
                  <a:tcPr marL="31750" marR="31750" marT="25400" marB="25400" anchor="ctr">
                    <a:lnL>
                      <a:noFill/>
                    </a:lnL>
                    <a:lnR>
                      <a:noFill/>
                    </a:lnR>
                    <a:lnT>
                      <a:noFill/>
                    </a:lnT>
                    <a:lnB>
                      <a:noFill/>
                    </a:lnB>
                    <a:solidFill>
                      <a:srgbClr val="FFFFFF"/>
                    </a:solidFill>
                  </a:tcPr>
                </a:tc>
                <a:tc>
                  <a:txBody>
                    <a:bodyPr/>
                    <a:lstStyle/>
                    <a:p>
                      <a:pPr algn="l" fontAlgn="base"/>
                      <a:r>
                        <a:rPr lang="en-GB" b="1">
                          <a:effectLst/>
                          <a:latin typeface="inherit"/>
                        </a:rPr>
                        <a:t>Price (y)</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2264706188"/>
                  </a:ext>
                </a:extLst>
              </a:tr>
              <a:tr h="279766">
                <a:tc>
                  <a:txBody>
                    <a:bodyPr/>
                    <a:lstStyle/>
                    <a:p>
                      <a:pPr fontAlgn="base"/>
                      <a:r>
                        <a:rPr lang="en-GB">
                          <a:effectLst/>
                        </a:rPr>
                        <a:t>2,104</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399,900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1307038446"/>
                  </a:ext>
                </a:extLst>
              </a:tr>
              <a:tr h="279766">
                <a:tc>
                  <a:txBody>
                    <a:bodyPr/>
                    <a:lstStyle/>
                    <a:p>
                      <a:pPr fontAlgn="base"/>
                      <a:r>
                        <a:rPr lang="en-GB">
                          <a:effectLst/>
                        </a:rPr>
                        <a:t>1,600</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329,900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2165260815"/>
                  </a:ext>
                </a:extLst>
              </a:tr>
              <a:tr h="279766">
                <a:tc>
                  <a:txBody>
                    <a:bodyPr/>
                    <a:lstStyle/>
                    <a:p>
                      <a:pPr fontAlgn="base"/>
                      <a:r>
                        <a:rPr lang="en-GB">
                          <a:effectLst/>
                        </a:rPr>
                        <a:t>2,400</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369,000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1538930515"/>
                  </a:ext>
                </a:extLst>
              </a:tr>
              <a:tr h="279766">
                <a:tc>
                  <a:txBody>
                    <a:bodyPr/>
                    <a:lstStyle/>
                    <a:p>
                      <a:pPr fontAlgn="base"/>
                      <a:r>
                        <a:rPr lang="en-GB">
                          <a:effectLst/>
                        </a:rPr>
                        <a:t>1,416</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2</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232,000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2415069354"/>
                  </a:ext>
                </a:extLst>
              </a:tr>
              <a:tr h="279766">
                <a:tc>
                  <a:txBody>
                    <a:bodyPr/>
                    <a:lstStyle/>
                    <a:p>
                      <a:pPr fontAlgn="base"/>
                      <a:r>
                        <a:rPr lang="en-GB" dirty="0">
                          <a:effectLst/>
                        </a:rPr>
                        <a:t>3,000</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4</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539,900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1968046441"/>
                  </a:ext>
                </a:extLst>
              </a:tr>
              <a:tr h="279766">
                <a:tc>
                  <a:txBody>
                    <a:bodyPr/>
                    <a:lstStyle/>
                    <a:p>
                      <a:pPr fontAlgn="base"/>
                      <a:r>
                        <a:rPr lang="en-GB">
                          <a:effectLst/>
                        </a:rPr>
                        <a:t>1,985</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4</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299,900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4229725438"/>
                  </a:ext>
                </a:extLst>
              </a:tr>
              <a:tr h="279766">
                <a:tc>
                  <a:txBody>
                    <a:bodyPr/>
                    <a:lstStyle/>
                    <a:p>
                      <a:pPr fontAlgn="base"/>
                      <a:r>
                        <a:rPr lang="en-GB">
                          <a:effectLst/>
                        </a:rPr>
                        <a:t>1,534</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314,900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2799735285"/>
                  </a:ext>
                </a:extLst>
              </a:tr>
              <a:tr h="279766">
                <a:tc>
                  <a:txBody>
                    <a:bodyPr/>
                    <a:lstStyle/>
                    <a:p>
                      <a:pPr fontAlgn="base"/>
                      <a:r>
                        <a:rPr lang="en-GB">
                          <a:effectLst/>
                        </a:rPr>
                        <a:t>1,427</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198,999</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586414793"/>
                  </a:ext>
                </a:extLst>
              </a:tr>
              <a:tr h="279766">
                <a:tc>
                  <a:txBody>
                    <a:bodyPr/>
                    <a:lstStyle/>
                    <a:p>
                      <a:pPr fontAlgn="base"/>
                      <a:r>
                        <a:rPr lang="en-GB">
                          <a:effectLst/>
                        </a:rPr>
                        <a:t>1,380</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212,000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2378901028"/>
                  </a:ext>
                </a:extLst>
              </a:tr>
              <a:tr h="279766">
                <a:tc>
                  <a:txBody>
                    <a:bodyPr/>
                    <a:lstStyle/>
                    <a:p>
                      <a:pPr fontAlgn="base"/>
                      <a:r>
                        <a:rPr lang="en-GB">
                          <a:effectLst/>
                        </a:rPr>
                        <a:t>1,494</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dirty="0">
                          <a:solidFill>
                            <a:srgbClr val="31A2DA"/>
                          </a:solidFill>
                          <a:effectLst/>
                        </a:rPr>
                        <a:t>242,500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3730182170"/>
                  </a:ext>
                </a:extLst>
              </a:tr>
            </a:tbl>
          </a:graphicData>
        </a:graphic>
      </p:graphicFrame>
      <p:sp>
        <p:nvSpPr>
          <p:cNvPr id="5" name="Content Placeholder 8">
            <a:extLst>
              <a:ext uri="{FF2B5EF4-FFF2-40B4-BE49-F238E27FC236}">
                <a16:creationId xmlns:a16="http://schemas.microsoft.com/office/drawing/2014/main" id="{CF786922-96EE-72DD-04FD-2E36B87C0F84}"/>
              </a:ext>
            </a:extLst>
          </p:cNvPr>
          <p:cNvSpPr txBox="1">
            <a:spLocks/>
          </p:cNvSpPr>
          <p:nvPr/>
        </p:nvSpPr>
        <p:spPr>
          <a:xfrm>
            <a:off x="838200" y="18256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222222"/>
                </a:solidFill>
                <a:latin typeface="Helvetica" panose="020B0604020202020204" pitchFamily="34" charset="0"/>
              </a:rPr>
              <a:t>Factoring in the number of bathrooms</a:t>
            </a:r>
          </a:p>
          <a:p>
            <a:r>
              <a:rPr lang="en-GB" dirty="0">
                <a:solidFill>
                  <a:srgbClr val="222222"/>
                </a:solidFill>
                <a:latin typeface="Helvetica" panose="020B0604020202020204" pitchFamily="34" charset="0"/>
              </a:rPr>
              <a:t>Gives Dataset: </a:t>
            </a:r>
          </a:p>
          <a:p>
            <a:endParaRPr lang="en-GB" dirty="0">
              <a:solidFill>
                <a:srgbClr val="222222"/>
              </a:solidFill>
              <a:latin typeface="Helvetica" panose="020B0604020202020204" pitchFamily="34" charset="0"/>
            </a:endParaRPr>
          </a:p>
        </p:txBody>
      </p:sp>
    </p:spTree>
    <p:extLst>
      <p:ext uri="{BB962C8B-B14F-4D97-AF65-F5344CB8AC3E}">
        <p14:creationId xmlns:p14="http://schemas.microsoft.com/office/powerpoint/2010/main" val="2861965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5" name="Content Placeholder 8">
            <a:extLst>
              <a:ext uri="{FF2B5EF4-FFF2-40B4-BE49-F238E27FC236}">
                <a16:creationId xmlns:a16="http://schemas.microsoft.com/office/drawing/2014/main" id="{CF786922-96EE-72DD-04FD-2E36B87C0F84}"/>
              </a:ext>
            </a:extLst>
          </p:cNvPr>
          <p:cNvSpPr txBox="1">
            <a:spLocks/>
          </p:cNvSpPr>
          <p:nvPr/>
        </p:nvSpPr>
        <p:spPr>
          <a:xfrm>
            <a:off x="838200" y="18256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solidFill>
                <a:srgbClr val="222222"/>
              </a:solidFill>
              <a:latin typeface="Helvetica" panose="020B0604020202020204" pitchFamily="34" charset="0"/>
            </a:endParaRPr>
          </a:p>
        </p:txBody>
      </p:sp>
      <p:pic>
        <p:nvPicPr>
          <p:cNvPr id="12" name="Content Placeholder 11" descr="A picture containing circle, diagram&#10;&#10;Description automatically generated">
            <a:extLst>
              <a:ext uri="{FF2B5EF4-FFF2-40B4-BE49-F238E27FC236}">
                <a16:creationId xmlns:a16="http://schemas.microsoft.com/office/drawing/2014/main" id="{A7293A60-32D9-1844-57DB-9D7B72689857}"/>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05777" y="2667456"/>
            <a:ext cx="4359557" cy="2452251"/>
          </a:xfrm>
        </p:spPr>
      </p:pic>
      <p:pic>
        <p:nvPicPr>
          <p:cNvPr id="14" name="Picture 13" descr="A picture containing font, graphics, graphic design, symbol&#10;&#10;Description automatically generated">
            <a:extLst>
              <a:ext uri="{FF2B5EF4-FFF2-40B4-BE49-F238E27FC236}">
                <a16:creationId xmlns:a16="http://schemas.microsoft.com/office/drawing/2014/main" id="{3368C51B-5415-FFD2-08CC-FE87BA6F6B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1900" y="3161119"/>
            <a:ext cx="6160316" cy="1517620"/>
          </a:xfrm>
          <a:prstGeom prst="rect">
            <a:avLst/>
          </a:prstGeom>
        </p:spPr>
      </p:pic>
      <p:sp>
        <p:nvSpPr>
          <p:cNvPr id="15" name="Content Placeholder 8">
            <a:extLst>
              <a:ext uri="{FF2B5EF4-FFF2-40B4-BE49-F238E27FC236}">
                <a16:creationId xmlns:a16="http://schemas.microsoft.com/office/drawing/2014/main" id="{085B675A-C2B4-22B8-330D-2ED5797906AC}"/>
              </a:ext>
            </a:extLst>
          </p:cNvPr>
          <p:cNvSpPr txBox="1">
            <a:spLocks/>
          </p:cNvSpPr>
          <p:nvPr/>
        </p:nvSpPr>
        <p:spPr>
          <a:xfrm>
            <a:off x="990600" y="19780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222222"/>
                </a:solidFill>
                <a:latin typeface="Helvetica" panose="020B0604020202020204" pitchFamily="34" charset="0"/>
              </a:rPr>
              <a:t>NN and Equation</a:t>
            </a:r>
          </a:p>
        </p:txBody>
      </p:sp>
    </p:spTree>
    <p:extLst>
      <p:ext uri="{BB962C8B-B14F-4D97-AF65-F5344CB8AC3E}">
        <p14:creationId xmlns:p14="http://schemas.microsoft.com/office/powerpoint/2010/main" val="3089958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9" name="Shape 26">
            <a:extLst>
              <a:ext uri="{FF2B5EF4-FFF2-40B4-BE49-F238E27FC236}">
                <a16:creationId xmlns:a16="http://schemas.microsoft.com/office/drawing/2014/main" id="{7362E5A4-AC3A-41BD-4AB4-C2E8054D4997}"/>
              </a:ext>
            </a:extLst>
          </p:cNvPr>
          <p:cNvSpPr/>
          <p:nvPr/>
        </p:nvSpPr>
        <p:spPr>
          <a:xfrm>
            <a:off x="883285" y="3426278"/>
            <a:ext cx="5124450" cy="0"/>
          </a:xfrm>
          <a:custGeom>
            <a:avLst/>
            <a:gdLst/>
            <a:ahLst/>
            <a:cxnLst/>
            <a:rect l="0" t="0" r="0" b="0"/>
            <a:pathLst>
              <a:path w="5124958">
                <a:moveTo>
                  <a:pt x="0" y="0"/>
                </a:moveTo>
                <a:lnTo>
                  <a:pt x="5124958" y="0"/>
                </a:lnTo>
              </a:path>
            </a:pathLst>
          </a:custGeom>
          <a:ln w="12700" cap="flat">
            <a:round/>
          </a:ln>
        </p:spPr>
        <p:style>
          <a:lnRef idx="1">
            <a:srgbClr val="8C8C8C"/>
          </a:lnRef>
          <a:fillRef idx="0">
            <a:srgbClr val="000000">
              <a:alpha val="0"/>
            </a:srgbClr>
          </a:fillRef>
          <a:effectRef idx="0">
            <a:scrgbClr r="0" g="0" b="0"/>
          </a:effectRef>
          <a:fontRef idx="none"/>
        </p:style>
        <p:txBody>
          <a:bodyPr/>
          <a:lstStyle/>
          <a:p>
            <a:endParaRPr lang="en-GB"/>
          </a:p>
        </p:txBody>
      </p:sp>
      <p:sp>
        <p:nvSpPr>
          <p:cNvPr id="10" name="Shape 27">
            <a:extLst>
              <a:ext uri="{FF2B5EF4-FFF2-40B4-BE49-F238E27FC236}">
                <a16:creationId xmlns:a16="http://schemas.microsoft.com/office/drawing/2014/main" id="{CA34CE0A-F80E-7B9E-EAF4-21DFA1843657}"/>
              </a:ext>
            </a:extLst>
          </p:cNvPr>
          <p:cNvSpPr/>
          <p:nvPr/>
        </p:nvSpPr>
        <p:spPr>
          <a:xfrm>
            <a:off x="883285" y="4547688"/>
            <a:ext cx="5124450" cy="0"/>
          </a:xfrm>
          <a:custGeom>
            <a:avLst/>
            <a:gdLst/>
            <a:ahLst/>
            <a:cxnLst/>
            <a:rect l="0" t="0" r="0" b="0"/>
            <a:pathLst>
              <a:path w="5124958">
                <a:moveTo>
                  <a:pt x="0" y="0"/>
                </a:moveTo>
                <a:lnTo>
                  <a:pt x="5124958" y="0"/>
                </a:lnTo>
              </a:path>
            </a:pathLst>
          </a:custGeom>
          <a:ln w="12700" cap="flat">
            <a:round/>
          </a:ln>
        </p:spPr>
        <p:style>
          <a:lnRef idx="1">
            <a:srgbClr val="8C8C8C"/>
          </a:lnRef>
          <a:fillRef idx="0">
            <a:srgbClr val="000000">
              <a:alpha val="0"/>
            </a:srgbClr>
          </a:fillRef>
          <a:effectRef idx="0">
            <a:scrgbClr r="0" g="0" b="0"/>
          </a:effectRef>
          <a:fontRef idx="none"/>
        </p:style>
        <p:txBody>
          <a:bodyPr/>
          <a:lstStyle/>
          <a:p>
            <a:endParaRPr lang="en-GB"/>
          </a:p>
        </p:txBody>
      </p:sp>
      <p:sp>
        <p:nvSpPr>
          <p:cNvPr id="11" name="Rectangle 10">
            <a:extLst>
              <a:ext uri="{FF2B5EF4-FFF2-40B4-BE49-F238E27FC236}">
                <a16:creationId xmlns:a16="http://schemas.microsoft.com/office/drawing/2014/main" id="{5BA0CD05-F595-B0AE-1463-F6A7BB5584C1}"/>
              </a:ext>
            </a:extLst>
          </p:cNvPr>
          <p:cNvSpPr/>
          <p:nvPr/>
        </p:nvSpPr>
        <p:spPr>
          <a:xfrm>
            <a:off x="884555" y="2470603"/>
            <a:ext cx="4470400" cy="315595"/>
          </a:xfrm>
          <a:prstGeom prst="rect">
            <a:avLst/>
          </a:prstGeom>
          <a:ln>
            <a:noFill/>
          </a:ln>
        </p:spPr>
        <p:txBody>
          <a:bodyPr vert="horz" lIns="0" tIns="0" rIns="0" bIns="0" rtlCol="0">
            <a:noAutofit/>
          </a:bodyPr>
          <a:lstStyle/>
          <a:p>
            <a:pPr>
              <a:lnSpc>
                <a:spcPct val="107000"/>
              </a:lnSpc>
              <a:spcAft>
                <a:spcPts val="800"/>
              </a:spcAft>
            </a:pPr>
            <a:r>
              <a:rPr lang="en-GB" sz="1600" dirty="0">
                <a:solidFill>
                  <a:srgbClr val="00B050"/>
                </a:solidFill>
                <a:effectLst/>
                <a:latin typeface="Trebuchet MS" panose="020B0603020202020204" pitchFamily="34" charset="0"/>
                <a:ea typeface="Trebuchet MS" panose="020B0603020202020204" pitchFamily="34" charset="0"/>
                <a:cs typeface="Trebuchet MS" panose="020B0603020202020204" pitchFamily="34" charset="0"/>
              </a:rPr>
              <a:t>Neural Networks for </a:t>
            </a:r>
            <a:r>
              <a:rPr lang="en-GB" sz="1600" dirty="0">
                <a:solidFill>
                  <a:srgbClr val="00B050"/>
                </a:solidFill>
                <a:latin typeface="Trebuchet MS" panose="020B0603020202020204" pitchFamily="34" charset="0"/>
                <a:ea typeface="Trebuchet MS" panose="020B0603020202020204" pitchFamily="34" charset="0"/>
                <a:cs typeface="Trebuchet MS" panose="020B0603020202020204" pitchFamily="34" charset="0"/>
              </a:rPr>
              <a:t>LV </a:t>
            </a:r>
            <a:r>
              <a:rPr lang="en-GB" sz="1600" dirty="0">
                <a:solidFill>
                  <a:srgbClr val="00B050"/>
                </a:solidFill>
                <a:effectLst/>
                <a:latin typeface="Trebuchet MS" panose="020B0603020202020204" pitchFamily="34" charset="0"/>
                <a:ea typeface="Trebuchet MS" panose="020B0603020202020204" pitchFamily="34" charset="0"/>
                <a:cs typeface="Trebuchet MS" panose="020B0603020202020204" pitchFamily="34" charset="0"/>
              </a:rPr>
              <a:t>Identification</a:t>
            </a:r>
            <a:endParaRPr lang="en-GB" sz="1100"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F826231E-9765-35D5-A838-D4FDA1E152BD}"/>
              </a:ext>
            </a:extLst>
          </p:cNvPr>
          <p:cNvSpPr/>
          <p:nvPr/>
        </p:nvSpPr>
        <p:spPr>
          <a:xfrm>
            <a:off x="838200" y="2847158"/>
            <a:ext cx="6530975"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Discussion/Demonstration of Image Segmentation using Deep </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79D55550-B0E5-B3CA-47F2-08487A71B03C}"/>
              </a:ext>
            </a:extLst>
          </p:cNvPr>
          <p:cNvSpPr/>
          <p:nvPr/>
        </p:nvSpPr>
        <p:spPr>
          <a:xfrm>
            <a:off x="884555" y="3039563"/>
            <a:ext cx="907415" cy="272415"/>
          </a:xfrm>
          <a:prstGeom prst="rect">
            <a:avLst/>
          </a:prstGeom>
          <a:ln>
            <a:noFill/>
          </a:ln>
        </p:spPr>
        <p:txBody>
          <a:bodyPr vert="horz" lIns="0" tIns="0" rIns="0" bIns="0" rtlCol="0">
            <a:noAutofit/>
          </a:bodyPr>
          <a:lstStyle/>
          <a:p>
            <a:pPr>
              <a:lnSpc>
                <a:spcPct val="107000"/>
              </a:lnSpc>
              <a:spcAft>
                <a:spcPts val="800"/>
              </a:spcAft>
            </a:pPr>
            <a:r>
              <a:rPr lang="en-GB" sz="1400" dirty="0">
                <a:effectLst/>
                <a:latin typeface="Trebuchet MS" panose="020B0603020202020204" pitchFamily="34" charset="0"/>
                <a:ea typeface="Trebuchet MS" panose="020B0603020202020204" pitchFamily="34" charset="0"/>
                <a:cs typeface="Trebuchet MS" panose="020B0603020202020204" pitchFamily="34" charset="0"/>
              </a:rPr>
              <a:t>Learning</a:t>
            </a:r>
            <a:endParaRPr lang="en-GB"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14DFD74-C8D7-EFCB-029F-368D5EB5CC8D}"/>
              </a:ext>
            </a:extLst>
          </p:cNvPr>
          <p:cNvSpPr/>
          <p:nvPr/>
        </p:nvSpPr>
        <p:spPr>
          <a:xfrm>
            <a:off x="884555" y="3592648"/>
            <a:ext cx="5172710" cy="314960"/>
          </a:xfrm>
          <a:prstGeom prst="rect">
            <a:avLst/>
          </a:prstGeom>
          <a:ln>
            <a:noFill/>
          </a:ln>
        </p:spPr>
        <p:txBody>
          <a:bodyPr vert="horz" lIns="0" tIns="0" rIns="0" bIns="0" rtlCol="0">
            <a:noAutofit/>
          </a:bodyPr>
          <a:lstStyle/>
          <a:p>
            <a:pPr>
              <a:lnSpc>
                <a:spcPct val="107000"/>
              </a:lnSpc>
              <a:spcAft>
                <a:spcPts val="800"/>
              </a:spcAft>
            </a:pPr>
            <a:r>
              <a:rPr lang="en-GB" sz="1600">
                <a:solidFill>
                  <a:srgbClr val="00B050"/>
                </a:solidFill>
                <a:effectLst/>
                <a:latin typeface="Trebuchet MS" panose="020B0603020202020204" pitchFamily="34" charset="0"/>
                <a:ea typeface="Trebuchet MS" panose="020B0603020202020204" pitchFamily="34" charset="0"/>
                <a:cs typeface="Trebuchet MS" panose="020B0603020202020204" pitchFamily="34" charset="0"/>
              </a:rPr>
              <a:t>Transposed Convolutional Neural Networks</a:t>
            </a:r>
            <a:endParaRPr lang="en-GB" sz="110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72808866-E7EB-0508-C20E-46281C3F3DBA}"/>
              </a:ext>
            </a:extLst>
          </p:cNvPr>
          <p:cNvSpPr/>
          <p:nvPr/>
        </p:nvSpPr>
        <p:spPr>
          <a:xfrm>
            <a:off x="884555" y="3969838"/>
            <a:ext cx="629920"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Hands</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FECD3C2B-E358-89F6-CCD9-BD2951A20DAB}"/>
              </a:ext>
            </a:extLst>
          </p:cNvPr>
          <p:cNvSpPr/>
          <p:nvPr/>
        </p:nvSpPr>
        <p:spPr>
          <a:xfrm>
            <a:off x="1356995" y="3969838"/>
            <a:ext cx="85725"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30399FD0-B231-2ED1-4A6D-674EBFA4D6C8}"/>
              </a:ext>
            </a:extLst>
          </p:cNvPr>
          <p:cNvSpPr/>
          <p:nvPr/>
        </p:nvSpPr>
        <p:spPr>
          <a:xfrm>
            <a:off x="1420495" y="3969838"/>
            <a:ext cx="5461000"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on exercises using TensorFlow for CNN training and </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9CD9EFCA-47E6-2D17-0080-7DC249B71977}"/>
              </a:ext>
            </a:extLst>
          </p:cNvPr>
          <p:cNvSpPr/>
          <p:nvPr/>
        </p:nvSpPr>
        <p:spPr>
          <a:xfrm>
            <a:off x="884555" y="4161608"/>
            <a:ext cx="4651375"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evaluation of Image Segmentation workflow</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BC9ACADC-9B2E-B233-0D57-6CBD5FD42708}"/>
              </a:ext>
            </a:extLst>
          </p:cNvPr>
          <p:cNvSpPr/>
          <p:nvPr/>
        </p:nvSpPr>
        <p:spPr>
          <a:xfrm>
            <a:off x="884555" y="4715328"/>
            <a:ext cx="4253230" cy="314960"/>
          </a:xfrm>
          <a:prstGeom prst="rect">
            <a:avLst/>
          </a:prstGeom>
          <a:ln>
            <a:noFill/>
          </a:ln>
        </p:spPr>
        <p:txBody>
          <a:bodyPr vert="horz" lIns="0" tIns="0" rIns="0" bIns="0" rtlCol="0">
            <a:noAutofit/>
          </a:bodyPr>
          <a:lstStyle/>
          <a:p>
            <a:pPr>
              <a:lnSpc>
                <a:spcPct val="107000"/>
              </a:lnSpc>
              <a:spcAft>
                <a:spcPts val="800"/>
              </a:spcAft>
            </a:pPr>
            <a:r>
              <a:rPr lang="en-GB" sz="1600">
                <a:solidFill>
                  <a:srgbClr val="00B050"/>
                </a:solidFill>
                <a:effectLst/>
                <a:latin typeface="Trebuchet MS" panose="020B0603020202020204" pitchFamily="34" charset="0"/>
                <a:ea typeface="Trebuchet MS" panose="020B0603020202020204" pitchFamily="34" charset="0"/>
                <a:cs typeface="Trebuchet MS" panose="020B0603020202020204" pitchFamily="34" charset="0"/>
              </a:rPr>
              <a:t>Modern Deep Learning Frameworks</a:t>
            </a:r>
            <a:endParaRPr lang="en-GB" sz="110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B4F2E442-E2E3-BB0F-A3AC-C2FB2CBDAD59}"/>
              </a:ext>
            </a:extLst>
          </p:cNvPr>
          <p:cNvSpPr/>
          <p:nvPr/>
        </p:nvSpPr>
        <p:spPr>
          <a:xfrm>
            <a:off x="884555" y="5091883"/>
            <a:ext cx="4323080"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Get practice using TensorFlow 2 and the </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78B66190-4897-3434-FFB1-86A001889C0C}"/>
              </a:ext>
            </a:extLst>
          </p:cNvPr>
          <p:cNvSpPr/>
          <p:nvPr/>
        </p:nvSpPr>
        <p:spPr>
          <a:xfrm>
            <a:off x="4137660" y="5091883"/>
            <a:ext cx="960755"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KerasAPI</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5D6BF91D-CCE5-F59D-FC2B-BC2B8A915AD7}"/>
              </a:ext>
            </a:extLst>
          </p:cNvPr>
          <p:cNvSpPr/>
          <p:nvPr/>
        </p:nvSpPr>
        <p:spPr>
          <a:xfrm>
            <a:off x="887730" y="1649548"/>
            <a:ext cx="3944620" cy="470535"/>
          </a:xfrm>
          <a:prstGeom prst="rect">
            <a:avLst/>
          </a:prstGeom>
          <a:ln>
            <a:noFill/>
          </a:ln>
        </p:spPr>
        <p:txBody>
          <a:bodyPr vert="horz" lIns="0" tIns="0" rIns="0" bIns="0" rtlCol="0">
            <a:noAutofit/>
          </a:bodyPr>
          <a:lstStyle/>
          <a:p>
            <a:pPr>
              <a:lnSpc>
                <a:spcPct val="107000"/>
              </a:lnSpc>
              <a:spcAft>
                <a:spcPts val="800"/>
              </a:spcAft>
            </a:pPr>
            <a:r>
              <a:rPr lang="en-GB" sz="2400" dirty="0">
                <a:effectLst/>
                <a:latin typeface="Trebuchet MS" panose="020B0603020202020204" pitchFamily="34" charset="0"/>
                <a:ea typeface="Trebuchet MS" panose="020B0603020202020204" pitchFamily="34" charset="0"/>
                <a:cs typeface="Trebuchet MS" panose="020B0603020202020204" pitchFamily="34" charset="0"/>
              </a:rPr>
              <a:t>WHAT THIS CHALLENGE IS</a:t>
            </a:r>
            <a:endParaRPr lang="en-GB"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60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5" name="Content Placeholder 8">
            <a:extLst>
              <a:ext uri="{FF2B5EF4-FFF2-40B4-BE49-F238E27FC236}">
                <a16:creationId xmlns:a16="http://schemas.microsoft.com/office/drawing/2014/main" id="{CF786922-96EE-72DD-04FD-2E36B87C0F84}"/>
              </a:ext>
            </a:extLst>
          </p:cNvPr>
          <p:cNvSpPr txBox="1">
            <a:spLocks/>
          </p:cNvSpPr>
          <p:nvPr/>
        </p:nvSpPr>
        <p:spPr>
          <a:xfrm>
            <a:off x="838200" y="18256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solidFill>
                <a:srgbClr val="222222"/>
              </a:solidFill>
              <a:latin typeface="Helvetica" panose="020B0604020202020204" pitchFamily="34" charset="0"/>
            </a:endParaRPr>
          </a:p>
        </p:txBody>
      </p:sp>
      <p:sp>
        <p:nvSpPr>
          <p:cNvPr id="15" name="Content Placeholder 8">
            <a:extLst>
              <a:ext uri="{FF2B5EF4-FFF2-40B4-BE49-F238E27FC236}">
                <a16:creationId xmlns:a16="http://schemas.microsoft.com/office/drawing/2014/main" id="{085B675A-C2B4-22B8-330D-2ED5797906AC}"/>
              </a:ext>
            </a:extLst>
          </p:cNvPr>
          <p:cNvSpPr txBox="1">
            <a:spLocks/>
          </p:cNvSpPr>
          <p:nvPr/>
        </p:nvSpPr>
        <p:spPr>
          <a:xfrm>
            <a:off x="990600" y="19780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222222"/>
                </a:solidFill>
                <a:latin typeface="Helvetica" panose="020B0604020202020204" pitchFamily="34" charset="0"/>
              </a:rPr>
              <a:t>More Features</a:t>
            </a:r>
          </a:p>
        </p:txBody>
      </p:sp>
      <p:pic>
        <p:nvPicPr>
          <p:cNvPr id="11" name="Picture 10" descr="A picture containing screenshot, circle, text, colorfulness&#10;&#10;Description automatically generated">
            <a:extLst>
              <a:ext uri="{FF2B5EF4-FFF2-40B4-BE49-F238E27FC236}">
                <a16:creationId xmlns:a16="http://schemas.microsoft.com/office/drawing/2014/main" id="{293902B8-3B02-5B7E-04A1-8A280C0682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4326" y="2672919"/>
            <a:ext cx="7557541" cy="3018337"/>
          </a:xfrm>
          <a:prstGeom prst="rect">
            <a:avLst/>
          </a:prstGeom>
        </p:spPr>
      </p:pic>
    </p:spTree>
    <p:extLst>
      <p:ext uri="{BB962C8B-B14F-4D97-AF65-F5344CB8AC3E}">
        <p14:creationId xmlns:p14="http://schemas.microsoft.com/office/powerpoint/2010/main" val="702702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Images</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2" name="Content Placeholder 2">
            <a:extLst>
              <a:ext uri="{FF2B5EF4-FFF2-40B4-BE49-F238E27FC236}">
                <a16:creationId xmlns:a16="http://schemas.microsoft.com/office/drawing/2014/main" id="{207FC8CD-F1BF-C333-5112-8C05640EC6A9}"/>
              </a:ext>
            </a:extLst>
          </p:cNvPr>
          <p:cNvSpPr>
            <a:spLocks noGrp="1"/>
          </p:cNvSpPr>
          <p:nvPr>
            <p:ph idx="1"/>
          </p:nvPr>
        </p:nvSpPr>
        <p:spPr>
          <a:xfrm>
            <a:off x="568960" y="1556199"/>
            <a:ext cx="11054080" cy="4132139"/>
          </a:xfrm>
        </p:spPr>
        <p:txBody>
          <a:bodyPr>
            <a:normAutofit lnSpcReduction="10000"/>
          </a:bodyPr>
          <a:lstStyle/>
          <a:p>
            <a:pPr marL="255706" indent="-255706"/>
            <a:r>
              <a:rPr lang="en-US" sz="2400" b="1" dirty="0">
                <a:latin typeface="Arial"/>
                <a:cs typeface="Arial"/>
              </a:rPr>
              <a:t>Objective</a:t>
            </a:r>
            <a:r>
              <a:rPr lang="en-US" sz="2400" dirty="0">
                <a:latin typeface="Arial"/>
                <a:cs typeface="Arial"/>
              </a:rPr>
              <a:t>:</a:t>
            </a:r>
          </a:p>
          <a:p>
            <a:pPr marL="712906" lvl="1" indent="-255706"/>
            <a:r>
              <a:rPr lang="en-US" dirty="0">
                <a:latin typeface="Arial" panose="020B0604020202020204" pitchFamily="34" charset="0"/>
                <a:cs typeface="Arial" panose="020B0604020202020204" pitchFamily="34" charset="0"/>
              </a:rPr>
              <a:t>Recognize the main subject in the image and</a:t>
            </a:r>
          </a:p>
          <a:p>
            <a:pPr marL="712906" lvl="1" indent="-255706"/>
            <a:r>
              <a:rPr lang="en-US" dirty="0">
                <a:latin typeface="Arial" panose="020B0604020202020204" pitchFamily="34" charset="0"/>
                <a:cs typeface="Arial" panose="020B0604020202020204" pitchFamily="34" charset="0"/>
              </a:rPr>
              <a:t>assign a label to the image</a:t>
            </a:r>
          </a:p>
          <a:p>
            <a:pPr marL="255706" indent="-255706"/>
            <a:endParaRPr lang="en-US" sz="2400" dirty="0">
              <a:latin typeface="Arial"/>
              <a:cs typeface="Arial"/>
            </a:endParaRPr>
          </a:p>
          <a:p>
            <a:pPr marL="255706" indent="-255706"/>
            <a:r>
              <a:rPr lang="en-US" sz="2400" b="1" dirty="0">
                <a:latin typeface="Arial"/>
                <a:cs typeface="Arial"/>
              </a:rPr>
              <a:t>Input</a:t>
            </a:r>
            <a:r>
              <a:rPr lang="en-US" sz="2400" dirty="0">
                <a:latin typeface="Arial"/>
                <a:cs typeface="Arial"/>
              </a:rPr>
              <a:t>:</a:t>
            </a:r>
          </a:p>
          <a:p>
            <a:pPr marL="712906" lvl="1" indent="-255706"/>
            <a:r>
              <a:rPr lang="en-US" dirty="0">
                <a:latin typeface="Arial" panose="020B0604020202020204" pitchFamily="34" charset="0"/>
                <a:cs typeface="Arial" panose="020B0604020202020204" pitchFamily="34" charset="0"/>
              </a:rPr>
              <a:t>Image</a:t>
            </a:r>
          </a:p>
          <a:p>
            <a:pPr marL="712906" lvl="1" indent="-255706"/>
            <a:r>
              <a:rPr lang="en-US" dirty="0">
                <a:latin typeface="Arial" panose="020B0604020202020204" pitchFamily="34" charset="0"/>
                <a:cs typeface="Arial" panose="020B0604020202020204" pitchFamily="34" charset="0"/>
              </a:rPr>
              <a:t>Predefined set of labels (categories/classes)</a:t>
            </a:r>
          </a:p>
          <a:p>
            <a:pPr marL="255706" indent="-255706"/>
            <a:endParaRPr lang="en-US" sz="2400" dirty="0">
              <a:latin typeface="Arial"/>
              <a:cs typeface="Arial"/>
            </a:endParaRPr>
          </a:p>
          <a:p>
            <a:pPr marL="255706" indent="-255706"/>
            <a:r>
              <a:rPr lang="en-US" sz="2400" b="1" dirty="0">
                <a:latin typeface="Arial"/>
                <a:cs typeface="Arial"/>
              </a:rPr>
              <a:t>Output</a:t>
            </a:r>
            <a:r>
              <a:rPr lang="en-US" sz="2400" dirty="0">
                <a:latin typeface="Arial"/>
                <a:cs typeface="Arial"/>
              </a:rPr>
              <a:t>:</a:t>
            </a:r>
          </a:p>
          <a:p>
            <a:pPr marL="712906" lvl="1" indent="-255706"/>
            <a:r>
              <a:rPr lang="en-US" dirty="0">
                <a:latin typeface="Arial"/>
                <a:cs typeface="Arial"/>
              </a:rPr>
              <a:t>Predicted class</a:t>
            </a:r>
          </a:p>
        </p:txBody>
      </p:sp>
      <p:pic>
        <p:nvPicPr>
          <p:cNvPr id="5" name="Resim 4" descr="metin, memeli, ayı, beyaz içeren bir resim&#10;&#10;Açıklama otomatik olarak oluşturuldu">
            <a:extLst>
              <a:ext uri="{FF2B5EF4-FFF2-40B4-BE49-F238E27FC236}">
                <a16:creationId xmlns:a16="http://schemas.microsoft.com/office/drawing/2014/main" id="{24272FD5-3B28-1832-5446-5A1585CB5F22}"/>
              </a:ext>
            </a:extLst>
          </p:cNvPr>
          <p:cNvPicPr>
            <a:picLocks noChangeAspect="1"/>
          </p:cNvPicPr>
          <p:nvPr/>
        </p:nvPicPr>
        <p:blipFill>
          <a:blip r:embed="rId4"/>
          <a:stretch>
            <a:fillRect/>
          </a:stretch>
        </p:blipFill>
        <p:spPr>
          <a:xfrm>
            <a:off x="7736471" y="2257024"/>
            <a:ext cx="3393793" cy="2614029"/>
          </a:xfrm>
          <a:prstGeom prst="rect">
            <a:avLst/>
          </a:prstGeom>
        </p:spPr>
      </p:pic>
      <p:sp>
        <p:nvSpPr>
          <p:cNvPr id="9" name="Content Placeholder 2">
            <a:extLst>
              <a:ext uri="{FF2B5EF4-FFF2-40B4-BE49-F238E27FC236}">
                <a16:creationId xmlns:a16="http://schemas.microsoft.com/office/drawing/2014/main" id="{7C89E431-7937-FE59-82F8-67AB2310CE3E}"/>
              </a:ext>
            </a:extLst>
          </p:cNvPr>
          <p:cNvSpPr txBox="1">
            <a:spLocks/>
          </p:cNvSpPr>
          <p:nvPr/>
        </p:nvSpPr>
        <p:spPr bwMode="auto">
          <a:xfrm>
            <a:off x="8597943" y="4871053"/>
            <a:ext cx="1670848" cy="747441"/>
          </a:xfrm>
          <a:prstGeom prst="rect">
            <a:avLst/>
          </a:prstGeom>
          <a:noFill/>
          <a:ln w="9525">
            <a:noFill/>
            <a:miter lim="800000"/>
            <a:headEnd/>
            <a:tailEnd/>
          </a:ln>
        </p:spPr>
        <p:txBody>
          <a:bodyPr vert="horz" wrap="square" lIns="60960" tIns="30480" rIns="60960" bIns="30480" numCol="1" anchor="t" anchorCtr="0" compatLnSpc="1">
            <a:prstTxWarp prst="textNoShape">
              <a:avLst/>
            </a:prstTxWarp>
          </a:bodyPr>
          <a:lstStyle>
            <a:lvl1pPr marL="383654" indent="-383654" algn="l" rtl="0" fontAlgn="base">
              <a:lnSpc>
                <a:spcPct val="90000"/>
              </a:lnSpc>
              <a:spcBef>
                <a:spcPts val="500"/>
              </a:spcBef>
              <a:spcAft>
                <a:spcPts val="500"/>
              </a:spcAft>
              <a:buClr>
                <a:schemeClr val="bg2"/>
              </a:buClr>
              <a:buSzPct val="75000"/>
              <a:buFont typeface="Arial" panose="020B0604020202020204" pitchFamily="34" charset="0"/>
              <a:buNone/>
              <a:defRPr sz="2800" b="0">
                <a:solidFill>
                  <a:schemeClr val="bg1"/>
                </a:solidFill>
                <a:latin typeface="Arial" panose="020B0604020202020204" pitchFamily="34" charset="0"/>
                <a:ea typeface="+mn-ea"/>
                <a:cs typeface="Arial" panose="020B0604020202020204" pitchFamily="34" charset="0"/>
              </a:defRPr>
            </a:lvl1pPr>
            <a:lvl2pPr marL="1333527" indent="-381008" algn="l" rtl="0" fontAlgn="base">
              <a:lnSpc>
                <a:spcPct val="90000"/>
              </a:lnSpc>
              <a:spcBef>
                <a:spcPts val="500"/>
              </a:spcBef>
              <a:spcAft>
                <a:spcPts val="500"/>
              </a:spcAft>
              <a:buClr>
                <a:schemeClr val="bg2"/>
              </a:buClr>
              <a:buSzPct val="75000"/>
              <a:buFont typeface="Arial" panose="020B0604020202020204" pitchFamily="34" charset="0"/>
              <a:buNone/>
              <a:defRPr sz="2400" b="0">
                <a:solidFill>
                  <a:schemeClr val="bg1"/>
                </a:solidFill>
                <a:latin typeface="Arial" panose="020B0604020202020204" pitchFamily="34" charset="0"/>
                <a:cs typeface="Arial" panose="020B0604020202020204" pitchFamily="34" charset="0"/>
              </a:defRPr>
            </a:lvl2pPr>
            <a:lvl3pPr marL="2098189" indent="-283111" algn="l" rtl="0" fontAlgn="base">
              <a:lnSpc>
                <a:spcPct val="90000"/>
              </a:lnSpc>
              <a:spcBef>
                <a:spcPts val="500"/>
              </a:spcBef>
              <a:spcAft>
                <a:spcPts val="500"/>
              </a:spcAft>
              <a:buClr>
                <a:schemeClr val="bg2"/>
              </a:buClr>
              <a:buSzPct val="75000"/>
              <a:buFont typeface="Arial" panose="020B0604020202020204" pitchFamily="34" charset="0"/>
              <a:buNone/>
              <a:defRPr sz="2000" b="0">
                <a:solidFill>
                  <a:schemeClr val="bg1"/>
                </a:solidFill>
                <a:latin typeface="Arial" panose="020B0604020202020204" pitchFamily="34" charset="0"/>
                <a:cs typeface="Arial" panose="020B0604020202020204" pitchFamily="34" charset="0"/>
              </a:defRPr>
            </a:lvl3pPr>
            <a:lvl4pPr marL="2958101" indent="-381008" algn="l" rtl="0" fontAlgn="base">
              <a:lnSpc>
                <a:spcPct val="90000"/>
              </a:lnSpc>
              <a:spcBef>
                <a:spcPts val="500"/>
              </a:spcBef>
              <a:spcAft>
                <a:spcPts val="500"/>
              </a:spcAft>
              <a:buClr>
                <a:schemeClr val="bg2"/>
              </a:buClr>
              <a:buSzPct val="75000"/>
              <a:buFont typeface="Arial" panose="020B0604020202020204" pitchFamily="34" charset="0"/>
              <a:buNone/>
              <a:defRPr sz="1800">
                <a:solidFill>
                  <a:schemeClr val="bg1"/>
                </a:solidFill>
                <a:latin typeface="Arial" panose="020B0604020202020204" pitchFamily="34" charset="0"/>
                <a:cs typeface="Arial" panose="020B0604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255706" indent="-255706" algn="ctr" defTabSz="609630"/>
            <a:r>
              <a:rPr lang="en-US" sz="1867" b="1" kern="0" dirty="0">
                <a:solidFill>
                  <a:srgbClr val="000000"/>
                </a:solidFill>
                <a:latin typeface="Arial"/>
                <a:cs typeface="Arial"/>
              </a:rPr>
              <a:t>BEAR</a:t>
            </a:r>
            <a:endParaRPr lang="en-US" sz="1867" b="1" kern="0" dirty="0"/>
          </a:p>
          <a:p>
            <a:pPr marL="255706" indent="-255706" defTabSz="609630"/>
            <a:r>
              <a:rPr lang="en-US" sz="1867" kern="0" dirty="0">
                <a:latin typeface="Arial"/>
                <a:cs typeface="Arial"/>
              </a:rPr>
              <a:t>(single object)</a:t>
            </a:r>
            <a:endParaRPr lang="en-US" sz="1867" kern="0" dirty="0"/>
          </a:p>
          <a:p>
            <a:pPr marL="255706" indent="-255706" defTabSz="609630"/>
            <a:endParaRPr lang="en-US" sz="1867" kern="0" dirty="0"/>
          </a:p>
        </p:txBody>
      </p:sp>
    </p:spTree>
    <p:extLst>
      <p:ext uri="{BB962C8B-B14F-4D97-AF65-F5344CB8AC3E}">
        <p14:creationId xmlns:p14="http://schemas.microsoft.com/office/powerpoint/2010/main" val="169933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The Semantic Gap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10" name="Resim 6" descr="metin, kedi, portakal, memeli içeren bir resim&#10;&#10;Açıklama otomatik olarak oluşturuldu">
            <a:extLst>
              <a:ext uri="{FF2B5EF4-FFF2-40B4-BE49-F238E27FC236}">
                <a16:creationId xmlns:a16="http://schemas.microsoft.com/office/drawing/2014/main" id="{DFBAE6F5-ED2A-75D7-325E-5F61C3FEEB01}"/>
              </a:ext>
            </a:extLst>
          </p:cNvPr>
          <p:cNvPicPr>
            <a:picLocks noChangeAspect="1"/>
          </p:cNvPicPr>
          <p:nvPr/>
        </p:nvPicPr>
        <p:blipFill>
          <a:blip r:embed="rId4"/>
          <a:stretch>
            <a:fillRect/>
          </a:stretch>
        </p:blipFill>
        <p:spPr>
          <a:xfrm>
            <a:off x="3031958" y="1611410"/>
            <a:ext cx="5674060" cy="4209363"/>
          </a:xfrm>
          <a:prstGeom prst="rect">
            <a:avLst/>
          </a:prstGeom>
        </p:spPr>
      </p:pic>
    </p:spTree>
    <p:extLst>
      <p:ext uri="{BB962C8B-B14F-4D97-AF65-F5344CB8AC3E}">
        <p14:creationId xmlns:p14="http://schemas.microsoft.com/office/powerpoint/2010/main" val="1235309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The Semantic Gap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2" name="Content Placeholder 2">
            <a:extLst>
              <a:ext uri="{FF2B5EF4-FFF2-40B4-BE49-F238E27FC236}">
                <a16:creationId xmlns:a16="http://schemas.microsoft.com/office/drawing/2014/main" id="{207FC8CD-F1BF-C333-5112-8C05640EC6A9}"/>
              </a:ext>
            </a:extLst>
          </p:cNvPr>
          <p:cNvSpPr>
            <a:spLocks noGrp="1"/>
          </p:cNvSpPr>
          <p:nvPr>
            <p:ph idx="1"/>
          </p:nvPr>
        </p:nvSpPr>
        <p:spPr>
          <a:xfrm>
            <a:off x="568960" y="1556199"/>
            <a:ext cx="11054080" cy="4132139"/>
          </a:xfrm>
        </p:spPr>
        <p:txBody>
          <a:bodyPr/>
          <a:lstStyle/>
          <a:p>
            <a:pPr marL="255706" indent="-255706"/>
            <a:r>
              <a:rPr lang="en-US" sz="2400" dirty="0">
                <a:solidFill>
                  <a:schemeClr val="tx1"/>
                </a:solidFill>
                <a:latin typeface="Arial"/>
                <a:cs typeface="Arial"/>
              </a:rPr>
              <a:t>We might describe the image as follows:</a:t>
            </a:r>
            <a:endParaRPr lang="tr-TR" sz="2400" dirty="0">
              <a:solidFill>
                <a:schemeClr val="tx1"/>
              </a:solidFill>
            </a:endParaRPr>
          </a:p>
          <a:p>
            <a:pPr marL="304815" indent="-304815">
              <a:buChar char="•"/>
            </a:pPr>
            <a:r>
              <a:rPr lang="en-US" sz="2400" b="1" dirty="0">
                <a:solidFill>
                  <a:schemeClr val="tx1"/>
                </a:solidFill>
                <a:latin typeface="Arial"/>
                <a:cs typeface="Arial"/>
              </a:rPr>
              <a:t>Spatial</a:t>
            </a:r>
            <a:r>
              <a:rPr lang="en-US" sz="2400" dirty="0">
                <a:solidFill>
                  <a:schemeClr val="tx1"/>
                </a:solidFill>
                <a:latin typeface="Arial"/>
                <a:cs typeface="Arial"/>
              </a:rPr>
              <a:t>: The seagull is at the top of the image and the trees are at the bottom.</a:t>
            </a:r>
            <a:endParaRPr lang="en-US" sz="2400" dirty="0">
              <a:solidFill>
                <a:schemeClr val="tx1"/>
              </a:solidFill>
            </a:endParaRPr>
          </a:p>
          <a:p>
            <a:pPr marL="304815" indent="-304815">
              <a:buChar char="•"/>
            </a:pPr>
            <a:r>
              <a:rPr lang="en-US" sz="2400" b="1" dirty="0">
                <a:solidFill>
                  <a:schemeClr val="tx1"/>
                </a:solidFill>
                <a:latin typeface="Arial"/>
                <a:cs typeface="Arial"/>
              </a:rPr>
              <a:t>Color</a:t>
            </a:r>
            <a:r>
              <a:rPr lang="en-US" sz="2400" dirty="0">
                <a:solidFill>
                  <a:schemeClr val="tx1"/>
                </a:solidFill>
                <a:latin typeface="Arial"/>
                <a:cs typeface="Arial"/>
              </a:rPr>
              <a:t>: The seagull is grey with black markings on the head, the trees are darker green.</a:t>
            </a:r>
            <a:endParaRPr lang="en-US" sz="2400" dirty="0">
              <a:solidFill>
                <a:schemeClr val="tx1"/>
              </a:solidFill>
            </a:endParaRPr>
          </a:p>
          <a:p>
            <a:pPr marL="304815" indent="-304815">
              <a:buChar char="•"/>
            </a:pPr>
            <a:r>
              <a:rPr lang="en-US" sz="2400" b="1" dirty="0">
                <a:solidFill>
                  <a:schemeClr val="tx1"/>
                </a:solidFill>
                <a:latin typeface="Arial"/>
                <a:cs typeface="Arial"/>
              </a:rPr>
              <a:t>Texture</a:t>
            </a:r>
            <a:r>
              <a:rPr lang="en-US" sz="2400" dirty="0">
                <a:solidFill>
                  <a:schemeClr val="tx1"/>
                </a:solidFill>
                <a:latin typeface="Arial"/>
                <a:cs typeface="Arial"/>
              </a:rPr>
              <a:t>: The seagull has a relatively uniform pattern, while the trees </a:t>
            </a:r>
            <a:r>
              <a:rPr lang="en-US" sz="2400" dirty="0">
                <a:latin typeface="Arial"/>
                <a:cs typeface="Arial"/>
              </a:rPr>
              <a:t>are very tall with a trunk and branches.</a:t>
            </a:r>
            <a:endParaRPr lang="en-US" sz="2400" dirty="0"/>
          </a:p>
        </p:txBody>
      </p:sp>
    </p:spTree>
    <p:extLst>
      <p:ext uri="{BB962C8B-B14F-4D97-AF65-F5344CB8AC3E}">
        <p14:creationId xmlns:p14="http://schemas.microsoft.com/office/powerpoint/2010/main" val="327197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Image Challenges</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2" name="Resim 8">
            <a:extLst>
              <a:ext uri="{FF2B5EF4-FFF2-40B4-BE49-F238E27FC236}">
                <a16:creationId xmlns:a16="http://schemas.microsoft.com/office/drawing/2014/main" id="{08D0E127-ED66-33EF-E973-5C9B7EC47171}"/>
              </a:ext>
            </a:extLst>
          </p:cNvPr>
          <p:cNvPicPr>
            <a:picLocks noChangeAspect="1"/>
          </p:cNvPicPr>
          <p:nvPr/>
        </p:nvPicPr>
        <p:blipFill>
          <a:blip r:embed="rId4"/>
          <a:stretch>
            <a:fillRect/>
          </a:stretch>
        </p:blipFill>
        <p:spPr>
          <a:xfrm>
            <a:off x="8147209" y="1622560"/>
            <a:ext cx="3206591" cy="4092574"/>
          </a:xfrm>
          <a:prstGeom prst="rect">
            <a:avLst/>
          </a:prstGeom>
        </p:spPr>
      </p:pic>
      <p:sp>
        <p:nvSpPr>
          <p:cNvPr id="5" name="Content Placeholder 2">
            <a:extLst>
              <a:ext uri="{FF2B5EF4-FFF2-40B4-BE49-F238E27FC236}">
                <a16:creationId xmlns:a16="http://schemas.microsoft.com/office/drawing/2014/main" id="{90386412-D961-05B9-4C2D-5C8B6D5A39AE}"/>
              </a:ext>
            </a:extLst>
          </p:cNvPr>
          <p:cNvSpPr>
            <a:spLocks noGrp="1"/>
          </p:cNvSpPr>
          <p:nvPr>
            <p:ph idx="1"/>
          </p:nvPr>
        </p:nvSpPr>
        <p:spPr>
          <a:xfrm>
            <a:off x="838200" y="1622560"/>
            <a:ext cx="8986735" cy="4092574"/>
          </a:xfrm>
        </p:spPr>
        <p:txBody>
          <a:bodyPr/>
          <a:lstStyle/>
          <a:p>
            <a:pPr marL="383540" indent="-383540"/>
            <a:r>
              <a:rPr lang="en-US" sz="2400" dirty="0">
                <a:latin typeface="Arial"/>
                <a:cs typeface="Arial"/>
              </a:rPr>
              <a:t>When developing an image classification</a:t>
            </a:r>
            <a:endParaRPr lang="tr-TR" sz="2400" dirty="0"/>
          </a:p>
          <a:p>
            <a:pPr marL="383540" indent="-383540"/>
            <a:r>
              <a:rPr lang="en-US" sz="2400" dirty="0">
                <a:latin typeface="Arial"/>
                <a:cs typeface="Arial"/>
              </a:rPr>
              <a:t>system, it's important to know that object</a:t>
            </a:r>
            <a:endParaRPr lang="en-US" sz="2400" dirty="0"/>
          </a:p>
          <a:p>
            <a:pPr marL="383540" indent="-383540"/>
            <a:r>
              <a:rPr lang="en-US" sz="2400" dirty="0">
                <a:latin typeface="Arial"/>
                <a:cs typeface="Arial"/>
              </a:rPr>
              <a:t>can appear at varying viewpoints,</a:t>
            </a:r>
            <a:endParaRPr lang="en-US" sz="2400" dirty="0"/>
          </a:p>
          <a:p>
            <a:pPr marL="383540" indent="-383540"/>
            <a:r>
              <a:rPr lang="en-US" sz="2400" dirty="0">
                <a:latin typeface="Arial"/>
                <a:cs typeface="Arial"/>
              </a:rPr>
              <a:t>lighting conditions, occlusions, scale, etc.</a:t>
            </a:r>
            <a:endParaRPr lang="en-US" sz="2400" dirty="0"/>
          </a:p>
        </p:txBody>
      </p:sp>
    </p:spTree>
    <p:extLst>
      <p:ext uri="{BB962C8B-B14F-4D97-AF65-F5344CB8AC3E}">
        <p14:creationId xmlns:p14="http://schemas.microsoft.com/office/powerpoint/2010/main" val="708375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Definition - What is Image Segmentation?</a:t>
            </a:r>
          </a:p>
        </p:txBody>
      </p:sp>
      <p:sp>
        <p:nvSpPr>
          <p:cNvPr id="5" name="Content Placeholder 4">
            <a:extLst>
              <a:ext uri="{FF2B5EF4-FFF2-40B4-BE49-F238E27FC236}">
                <a16:creationId xmlns:a16="http://schemas.microsoft.com/office/drawing/2014/main" id="{AFCE5681-3872-4A5A-A202-8D0F22BCF5F9}"/>
              </a:ext>
            </a:extLst>
          </p:cNvPr>
          <p:cNvSpPr>
            <a:spLocks noGrp="1"/>
          </p:cNvSpPr>
          <p:nvPr>
            <p:ph idx="1"/>
          </p:nvPr>
        </p:nvSpPr>
        <p:spPr/>
        <p:txBody>
          <a:bodyPr>
            <a:normAutofit fontScale="77500" lnSpcReduction="20000"/>
          </a:bodyPr>
          <a:lstStyle/>
          <a:p>
            <a:pPr marL="255706" indent="-255706"/>
            <a:r>
              <a:rPr lang="en-US" sz="2800" b="1" dirty="0">
                <a:solidFill>
                  <a:schemeClr val="tx1"/>
                </a:solidFill>
                <a:latin typeface="Arial"/>
                <a:cs typeface="Arial"/>
              </a:rPr>
              <a:t>Segmentation:</a:t>
            </a:r>
            <a:endParaRPr lang="tr-TR" sz="2800" b="1" dirty="0">
              <a:solidFill>
                <a:schemeClr val="tx1"/>
              </a:solidFill>
            </a:endParaRPr>
          </a:p>
          <a:p>
            <a:pPr marL="712906" lvl="1" indent="-255706"/>
            <a:r>
              <a:rPr lang="en-US" dirty="0">
                <a:solidFill>
                  <a:schemeClr val="tx1"/>
                </a:solidFill>
                <a:latin typeface="Arial"/>
                <a:cs typeface="Arial"/>
              </a:rPr>
              <a:t>Partitioning image into multiple segments.</a:t>
            </a:r>
            <a:endParaRPr lang="en-US" dirty="0">
              <a:solidFill>
                <a:schemeClr val="tx1"/>
              </a:solidFill>
            </a:endParaRPr>
          </a:p>
          <a:p>
            <a:pPr marL="255706" indent="-255706"/>
            <a:endParaRPr lang="en-US" sz="2800" b="1" dirty="0">
              <a:solidFill>
                <a:schemeClr val="tx1"/>
              </a:solidFill>
              <a:latin typeface="Arial"/>
              <a:cs typeface="Arial"/>
            </a:endParaRPr>
          </a:p>
          <a:p>
            <a:pPr marL="255706" indent="-255706"/>
            <a:r>
              <a:rPr lang="en-US" sz="2800" b="1" dirty="0">
                <a:solidFill>
                  <a:schemeClr val="tx1"/>
                </a:solidFill>
                <a:latin typeface="Arial"/>
                <a:cs typeface="Arial"/>
              </a:rPr>
              <a:t>Segment:</a:t>
            </a:r>
            <a:endParaRPr lang="en-US" sz="2800" b="1" dirty="0">
              <a:solidFill>
                <a:schemeClr val="tx1"/>
              </a:solidFill>
            </a:endParaRPr>
          </a:p>
          <a:p>
            <a:pPr marL="712906" lvl="1" indent="-255706"/>
            <a:r>
              <a:rPr lang="en-US" dirty="0">
                <a:solidFill>
                  <a:schemeClr val="tx1"/>
                </a:solidFill>
                <a:latin typeface="Arial"/>
                <a:cs typeface="Arial"/>
              </a:rPr>
              <a:t>Set of pixels that share certain characteristics =&gt; can share the same label =&gt; per-pixel labelling</a:t>
            </a:r>
            <a:endParaRPr lang="en-US" dirty="0">
              <a:solidFill>
                <a:schemeClr val="tx1"/>
              </a:solidFill>
            </a:endParaRPr>
          </a:p>
          <a:p>
            <a:pPr marL="255706" indent="-255706"/>
            <a:endParaRPr lang="en-US" sz="2800" b="1" dirty="0">
              <a:solidFill>
                <a:schemeClr val="tx1"/>
              </a:solidFill>
              <a:latin typeface="Arial"/>
              <a:cs typeface="Arial"/>
            </a:endParaRPr>
          </a:p>
          <a:p>
            <a:pPr marL="255706" indent="-255706"/>
            <a:r>
              <a:rPr lang="en-US" sz="2800" b="1" dirty="0">
                <a:solidFill>
                  <a:schemeClr val="tx1"/>
                </a:solidFill>
                <a:latin typeface="Arial"/>
                <a:cs typeface="Arial"/>
              </a:rPr>
              <a:t>Motivation:</a:t>
            </a:r>
            <a:endParaRPr lang="en-US" sz="2800" b="1" dirty="0">
              <a:solidFill>
                <a:schemeClr val="tx1"/>
              </a:solidFill>
            </a:endParaRPr>
          </a:p>
          <a:p>
            <a:pPr marL="712906" lvl="1" indent="-255706"/>
            <a:r>
              <a:rPr lang="en-US" dirty="0">
                <a:solidFill>
                  <a:schemeClr val="tx1"/>
                </a:solidFill>
                <a:latin typeface="Arial"/>
                <a:cs typeface="Arial"/>
              </a:rPr>
              <a:t>Simplifying image =&gt; easier to analyze it and understand complete scene (e.g. in self-driving vehicles, medical imaging etc...)</a:t>
            </a:r>
            <a:endParaRPr lang="en-US" dirty="0">
              <a:solidFill>
                <a:schemeClr val="tx1"/>
              </a:solidFill>
            </a:endParaRPr>
          </a:p>
          <a:p>
            <a:pPr marL="255706" indent="-255706"/>
            <a:endParaRPr lang="en-US" sz="2800" dirty="0">
              <a:solidFill>
                <a:schemeClr val="tx1"/>
              </a:solidFill>
              <a:latin typeface="Arial"/>
              <a:cs typeface="Arial"/>
            </a:endParaRPr>
          </a:p>
          <a:p>
            <a:pPr marL="255706" indent="-255706"/>
            <a:r>
              <a:rPr lang="en-US" sz="2800" b="1" dirty="0">
                <a:solidFill>
                  <a:schemeClr val="tx1"/>
                </a:solidFill>
                <a:latin typeface="Arial"/>
                <a:cs typeface="Arial"/>
              </a:rPr>
              <a:t>Types:</a:t>
            </a:r>
            <a:endParaRPr lang="en-US" sz="2800" b="1" dirty="0">
              <a:solidFill>
                <a:schemeClr val="tx1"/>
              </a:solidFill>
            </a:endParaRPr>
          </a:p>
          <a:p>
            <a:pPr marL="712906" lvl="1" indent="-255706"/>
            <a:r>
              <a:rPr lang="en-US" dirty="0">
                <a:solidFill>
                  <a:schemeClr val="tx1"/>
                </a:solidFill>
                <a:latin typeface="Arial"/>
                <a:cs typeface="Arial"/>
              </a:rPr>
              <a:t>Semantic</a:t>
            </a:r>
            <a:endParaRPr lang="en-US" dirty="0">
              <a:solidFill>
                <a:schemeClr val="tx1"/>
              </a:solidFill>
            </a:endParaRPr>
          </a:p>
          <a:p>
            <a:pPr marL="712906" lvl="1" indent="-255706"/>
            <a:r>
              <a:rPr lang="en-US" dirty="0">
                <a:solidFill>
                  <a:schemeClr val="tx1"/>
                </a:solidFill>
                <a:latin typeface="Arial"/>
                <a:cs typeface="Arial"/>
              </a:rPr>
              <a:t>Instance</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Tree>
    <p:extLst>
      <p:ext uri="{BB962C8B-B14F-4D97-AF65-F5344CB8AC3E}">
        <p14:creationId xmlns:p14="http://schemas.microsoft.com/office/powerpoint/2010/main" val="3626310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Definition - What is Semantic Segmentation?</a:t>
            </a:r>
          </a:p>
        </p:txBody>
      </p:sp>
      <p:sp>
        <p:nvSpPr>
          <p:cNvPr id="5" name="Content Placeholder 4">
            <a:extLst>
              <a:ext uri="{FF2B5EF4-FFF2-40B4-BE49-F238E27FC236}">
                <a16:creationId xmlns:a16="http://schemas.microsoft.com/office/drawing/2014/main" id="{AFCE5681-3872-4A5A-A202-8D0F22BCF5F9}"/>
              </a:ext>
            </a:extLst>
          </p:cNvPr>
          <p:cNvSpPr>
            <a:spLocks noGrp="1"/>
          </p:cNvSpPr>
          <p:nvPr>
            <p:ph idx="1"/>
          </p:nvPr>
        </p:nvSpPr>
        <p:spPr/>
        <p:txBody>
          <a:bodyPr>
            <a:normAutofit/>
          </a:bodyPr>
          <a:lstStyle/>
          <a:p>
            <a:r>
              <a:rPr lang="en-US" sz="2800" dirty="0">
                <a:latin typeface="Arial"/>
                <a:cs typeface="Arial"/>
              </a:rPr>
              <a:t>Labelling each pixel of an image with a corresponding class. It's also called "Pixel-labeling".</a:t>
            </a:r>
            <a:endParaRPr lang="tr-TR" sz="2800" dirty="0">
              <a:latin typeface="Arial"/>
              <a:cs typeface="Arial"/>
            </a:endParaRPr>
          </a:p>
          <a:p>
            <a:pPr marL="0" indent="0">
              <a:buNone/>
            </a:pPr>
            <a:endParaRPr lang="tr-TR" sz="2800"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2" name="Resim 5" descr="yeşil, açık hava içeren bir resim&#10;&#10;Açıklama otomatik olarak oluşturuldu">
            <a:extLst>
              <a:ext uri="{FF2B5EF4-FFF2-40B4-BE49-F238E27FC236}">
                <a16:creationId xmlns:a16="http://schemas.microsoft.com/office/drawing/2014/main" id="{0E91328D-855F-A35F-D74E-0385E1781911}"/>
              </a:ext>
            </a:extLst>
          </p:cNvPr>
          <p:cNvPicPr>
            <a:picLocks noChangeAspect="1"/>
          </p:cNvPicPr>
          <p:nvPr/>
        </p:nvPicPr>
        <p:blipFill>
          <a:blip r:embed="rId4"/>
          <a:stretch>
            <a:fillRect/>
          </a:stretch>
        </p:blipFill>
        <p:spPr>
          <a:xfrm>
            <a:off x="222183" y="2775900"/>
            <a:ext cx="2123559" cy="2076450"/>
          </a:xfrm>
          <a:prstGeom prst="rect">
            <a:avLst/>
          </a:prstGeom>
        </p:spPr>
      </p:pic>
      <p:pic>
        <p:nvPicPr>
          <p:cNvPr id="9" name="Resim 6" descr="harita içeren bir resim&#10;&#10;Açıklama otomatik olarak oluşturuldu">
            <a:extLst>
              <a:ext uri="{FF2B5EF4-FFF2-40B4-BE49-F238E27FC236}">
                <a16:creationId xmlns:a16="http://schemas.microsoft.com/office/drawing/2014/main" id="{795BFE7E-E8EB-923F-24BE-D5012726F598}"/>
              </a:ext>
            </a:extLst>
          </p:cNvPr>
          <p:cNvPicPr>
            <a:picLocks noChangeAspect="1"/>
          </p:cNvPicPr>
          <p:nvPr/>
        </p:nvPicPr>
        <p:blipFill>
          <a:blip r:embed="rId5"/>
          <a:stretch>
            <a:fillRect/>
          </a:stretch>
        </p:blipFill>
        <p:spPr>
          <a:xfrm>
            <a:off x="2345742" y="2861474"/>
            <a:ext cx="2991499" cy="1990876"/>
          </a:xfrm>
          <a:prstGeom prst="rect">
            <a:avLst/>
          </a:prstGeom>
        </p:spPr>
      </p:pic>
      <p:pic>
        <p:nvPicPr>
          <p:cNvPr id="13" name="Picture 12" descr="A group of people dancing&#10;&#10;Description automatically generated with low confidence">
            <a:extLst>
              <a:ext uri="{FF2B5EF4-FFF2-40B4-BE49-F238E27FC236}">
                <a16:creationId xmlns:a16="http://schemas.microsoft.com/office/drawing/2014/main" id="{F8404430-408D-8802-7C05-09CBD5F10F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4336" y="2861474"/>
            <a:ext cx="3009464" cy="1990876"/>
          </a:xfrm>
          <a:prstGeom prst="rect">
            <a:avLst/>
          </a:prstGeom>
        </p:spPr>
      </p:pic>
      <p:sp>
        <p:nvSpPr>
          <p:cNvPr id="15" name="Content Placeholder 2">
            <a:extLst>
              <a:ext uri="{FF2B5EF4-FFF2-40B4-BE49-F238E27FC236}">
                <a16:creationId xmlns:a16="http://schemas.microsoft.com/office/drawing/2014/main" id="{ED4A0EB8-15AE-1C30-853B-A6E2C6ACC25F}"/>
              </a:ext>
            </a:extLst>
          </p:cNvPr>
          <p:cNvSpPr txBox="1">
            <a:spLocks/>
          </p:cNvSpPr>
          <p:nvPr/>
        </p:nvSpPr>
        <p:spPr bwMode="auto">
          <a:xfrm>
            <a:off x="8413848" y="2861474"/>
            <a:ext cx="1204549" cy="391500"/>
          </a:xfrm>
          <a:prstGeom prst="rect">
            <a:avLst/>
          </a:prstGeom>
          <a:noFill/>
          <a:ln w="9525">
            <a:noFill/>
            <a:miter lim="800000"/>
            <a:headEnd/>
            <a:tailEnd/>
          </a:ln>
        </p:spPr>
        <p:txBody>
          <a:bodyPr vert="horz" wrap="square" lIns="60960" tIns="30480" rIns="60960" bIns="30480" numCol="1" anchor="t" anchorCtr="0" compatLnSpc="1">
            <a:prstTxWarp prst="textNoShape">
              <a:avLst/>
            </a:prstTxWarp>
          </a:bodyPr>
          <a:lstStyle>
            <a:lvl1pPr marL="383654" indent="-383654" algn="l" rtl="0" fontAlgn="base">
              <a:lnSpc>
                <a:spcPct val="90000"/>
              </a:lnSpc>
              <a:spcBef>
                <a:spcPts val="500"/>
              </a:spcBef>
              <a:spcAft>
                <a:spcPts val="500"/>
              </a:spcAft>
              <a:buClr>
                <a:schemeClr val="bg2"/>
              </a:buClr>
              <a:buSzPct val="75000"/>
              <a:buFont typeface="Arial" panose="020B0604020202020204" pitchFamily="34" charset="0"/>
              <a:buNone/>
              <a:defRPr sz="2800" b="0">
                <a:solidFill>
                  <a:schemeClr val="bg1"/>
                </a:solidFill>
                <a:latin typeface="Arial" panose="020B0604020202020204" pitchFamily="34" charset="0"/>
                <a:ea typeface="+mn-ea"/>
                <a:cs typeface="Arial" panose="020B0604020202020204" pitchFamily="34" charset="0"/>
              </a:defRPr>
            </a:lvl1pPr>
            <a:lvl2pPr marL="1333527" indent="-381008" algn="l" rtl="0" fontAlgn="base">
              <a:lnSpc>
                <a:spcPct val="90000"/>
              </a:lnSpc>
              <a:spcBef>
                <a:spcPts val="500"/>
              </a:spcBef>
              <a:spcAft>
                <a:spcPts val="500"/>
              </a:spcAft>
              <a:buClr>
                <a:schemeClr val="bg2"/>
              </a:buClr>
              <a:buSzPct val="75000"/>
              <a:buFont typeface="Arial" panose="020B0604020202020204" pitchFamily="34" charset="0"/>
              <a:buNone/>
              <a:defRPr sz="2400" b="0">
                <a:solidFill>
                  <a:schemeClr val="bg1"/>
                </a:solidFill>
                <a:latin typeface="Arial" panose="020B0604020202020204" pitchFamily="34" charset="0"/>
                <a:cs typeface="Arial" panose="020B0604020202020204" pitchFamily="34" charset="0"/>
              </a:defRPr>
            </a:lvl2pPr>
            <a:lvl3pPr marL="2098189" indent="-283111" algn="l" rtl="0" fontAlgn="base">
              <a:lnSpc>
                <a:spcPct val="90000"/>
              </a:lnSpc>
              <a:spcBef>
                <a:spcPts val="500"/>
              </a:spcBef>
              <a:spcAft>
                <a:spcPts val="500"/>
              </a:spcAft>
              <a:buClr>
                <a:schemeClr val="bg2"/>
              </a:buClr>
              <a:buSzPct val="75000"/>
              <a:buFont typeface="Arial" panose="020B0604020202020204" pitchFamily="34" charset="0"/>
              <a:buNone/>
              <a:defRPr sz="2000" b="0">
                <a:solidFill>
                  <a:schemeClr val="bg1"/>
                </a:solidFill>
                <a:latin typeface="Arial" panose="020B0604020202020204" pitchFamily="34" charset="0"/>
                <a:cs typeface="Arial" panose="020B0604020202020204" pitchFamily="34" charset="0"/>
              </a:defRPr>
            </a:lvl3pPr>
            <a:lvl4pPr marL="2958101" indent="-381008" algn="l" rtl="0" fontAlgn="base">
              <a:lnSpc>
                <a:spcPct val="90000"/>
              </a:lnSpc>
              <a:spcBef>
                <a:spcPts val="500"/>
              </a:spcBef>
              <a:spcAft>
                <a:spcPts val="500"/>
              </a:spcAft>
              <a:buClr>
                <a:schemeClr val="bg2"/>
              </a:buClr>
              <a:buSzPct val="75000"/>
              <a:buFont typeface="Arial" panose="020B0604020202020204" pitchFamily="34" charset="0"/>
              <a:buNone/>
              <a:defRPr sz="1800">
                <a:solidFill>
                  <a:schemeClr val="bg1"/>
                </a:solidFill>
                <a:latin typeface="Arial" panose="020B0604020202020204" pitchFamily="34" charset="0"/>
                <a:cs typeface="Arial" panose="020B0604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255706" indent="-255706" algn="ctr" defTabSz="609630"/>
            <a:r>
              <a:rPr lang="en-US" sz="1867" b="1" kern="0" dirty="0">
                <a:solidFill>
                  <a:srgbClr val="000000"/>
                </a:solidFill>
                <a:latin typeface="Arial"/>
                <a:cs typeface="Arial"/>
              </a:rPr>
              <a:t>Crowd</a:t>
            </a:r>
            <a:endParaRPr lang="en-US" sz="1867" b="1" kern="0" dirty="0"/>
          </a:p>
        </p:txBody>
      </p:sp>
      <p:sp>
        <p:nvSpPr>
          <p:cNvPr id="10" name="Content Placeholder 2">
            <a:extLst>
              <a:ext uri="{FF2B5EF4-FFF2-40B4-BE49-F238E27FC236}">
                <a16:creationId xmlns:a16="http://schemas.microsoft.com/office/drawing/2014/main" id="{ECF2B691-89B2-AB8A-9D0E-3A6CF0947A5A}"/>
              </a:ext>
            </a:extLst>
          </p:cNvPr>
          <p:cNvSpPr txBox="1">
            <a:spLocks/>
          </p:cNvSpPr>
          <p:nvPr/>
        </p:nvSpPr>
        <p:spPr bwMode="auto">
          <a:xfrm>
            <a:off x="10321898" y="4017817"/>
            <a:ext cx="1204549" cy="391500"/>
          </a:xfrm>
          <a:prstGeom prst="rect">
            <a:avLst/>
          </a:prstGeom>
          <a:noFill/>
          <a:ln w="9525">
            <a:noFill/>
            <a:miter lim="800000"/>
            <a:headEnd/>
            <a:tailEnd/>
          </a:ln>
        </p:spPr>
        <p:txBody>
          <a:bodyPr vert="horz" wrap="square" lIns="60960" tIns="30480" rIns="60960" bIns="30480" numCol="1" anchor="t" anchorCtr="0" compatLnSpc="1">
            <a:prstTxWarp prst="textNoShape">
              <a:avLst/>
            </a:prstTxWarp>
          </a:bodyPr>
          <a:lstStyle>
            <a:lvl1pPr marL="383654" indent="-383654" algn="l" rtl="0" fontAlgn="base">
              <a:lnSpc>
                <a:spcPct val="90000"/>
              </a:lnSpc>
              <a:spcBef>
                <a:spcPts val="500"/>
              </a:spcBef>
              <a:spcAft>
                <a:spcPts val="500"/>
              </a:spcAft>
              <a:buClr>
                <a:schemeClr val="bg2"/>
              </a:buClr>
              <a:buSzPct val="75000"/>
              <a:buFont typeface="Arial" panose="020B0604020202020204" pitchFamily="34" charset="0"/>
              <a:buNone/>
              <a:defRPr sz="2800" b="0">
                <a:solidFill>
                  <a:schemeClr val="bg1"/>
                </a:solidFill>
                <a:latin typeface="Arial" panose="020B0604020202020204" pitchFamily="34" charset="0"/>
                <a:ea typeface="+mn-ea"/>
                <a:cs typeface="Arial" panose="020B0604020202020204" pitchFamily="34" charset="0"/>
              </a:defRPr>
            </a:lvl1pPr>
            <a:lvl2pPr marL="1333527" indent="-381008" algn="l" rtl="0" fontAlgn="base">
              <a:lnSpc>
                <a:spcPct val="90000"/>
              </a:lnSpc>
              <a:spcBef>
                <a:spcPts val="500"/>
              </a:spcBef>
              <a:spcAft>
                <a:spcPts val="500"/>
              </a:spcAft>
              <a:buClr>
                <a:schemeClr val="bg2"/>
              </a:buClr>
              <a:buSzPct val="75000"/>
              <a:buFont typeface="Arial" panose="020B0604020202020204" pitchFamily="34" charset="0"/>
              <a:buNone/>
              <a:defRPr sz="2400" b="0">
                <a:solidFill>
                  <a:schemeClr val="bg1"/>
                </a:solidFill>
                <a:latin typeface="Arial" panose="020B0604020202020204" pitchFamily="34" charset="0"/>
                <a:cs typeface="Arial" panose="020B0604020202020204" pitchFamily="34" charset="0"/>
              </a:defRPr>
            </a:lvl2pPr>
            <a:lvl3pPr marL="2098189" indent="-283111" algn="l" rtl="0" fontAlgn="base">
              <a:lnSpc>
                <a:spcPct val="90000"/>
              </a:lnSpc>
              <a:spcBef>
                <a:spcPts val="500"/>
              </a:spcBef>
              <a:spcAft>
                <a:spcPts val="500"/>
              </a:spcAft>
              <a:buClr>
                <a:schemeClr val="bg2"/>
              </a:buClr>
              <a:buSzPct val="75000"/>
              <a:buFont typeface="Arial" panose="020B0604020202020204" pitchFamily="34" charset="0"/>
              <a:buNone/>
              <a:defRPr sz="2000" b="0">
                <a:solidFill>
                  <a:schemeClr val="bg1"/>
                </a:solidFill>
                <a:latin typeface="Arial" panose="020B0604020202020204" pitchFamily="34" charset="0"/>
                <a:cs typeface="Arial" panose="020B0604020202020204" pitchFamily="34" charset="0"/>
              </a:defRPr>
            </a:lvl3pPr>
            <a:lvl4pPr marL="2958101" indent="-381008" algn="l" rtl="0" fontAlgn="base">
              <a:lnSpc>
                <a:spcPct val="90000"/>
              </a:lnSpc>
              <a:spcBef>
                <a:spcPts val="500"/>
              </a:spcBef>
              <a:spcAft>
                <a:spcPts val="500"/>
              </a:spcAft>
              <a:buClr>
                <a:schemeClr val="bg2"/>
              </a:buClr>
              <a:buSzPct val="75000"/>
              <a:buFont typeface="Arial" panose="020B0604020202020204" pitchFamily="34" charset="0"/>
              <a:buNone/>
              <a:defRPr sz="1800">
                <a:solidFill>
                  <a:schemeClr val="bg1"/>
                </a:solidFill>
                <a:latin typeface="Arial" panose="020B0604020202020204" pitchFamily="34" charset="0"/>
                <a:cs typeface="Arial" panose="020B0604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255706" indent="-255706" algn="ctr" defTabSz="609630"/>
            <a:r>
              <a:rPr lang="en-US" sz="1867" b="1" kern="0" dirty="0">
                <a:solidFill>
                  <a:srgbClr val="000000"/>
                </a:solidFill>
                <a:latin typeface="Arial"/>
                <a:cs typeface="Arial"/>
              </a:rPr>
              <a:t>People</a:t>
            </a:r>
            <a:endParaRPr lang="en-US" sz="1867" b="1" kern="0" dirty="0"/>
          </a:p>
        </p:txBody>
      </p:sp>
      <p:pic>
        <p:nvPicPr>
          <p:cNvPr id="12" name="Picture 11" descr="A picture containing sport, athletic game, person, football&#10;&#10;Description automatically generated">
            <a:extLst>
              <a:ext uri="{FF2B5EF4-FFF2-40B4-BE49-F238E27FC236}">
                <a16:creationId xmlns:a16="http://schemas.microsoft.com/office/drawing/2014/main" id="{C71B949D-036A-68D6-0124-E043FA6378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7203" y="2549526"/>
            <a:ext cx="1914929" cy="2819620"/>
          </a:xfrm>
          <a:prstGeom prst="rect">
            <a:avLst/>
          </a:prstGeom>
        </p:spPr>
      </p:pic>
    </p:spTree>
    <p:extLst>
      <p:ext uri="{BB962C8B-B14F-4D97-AF65-F5344CB8AC3E}">
        <p14:creationId xmlns:p14="http://schemas.microsoft.com/office/powerpoint/2010/main" val="4234226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Definition - Semantic Segmentation</a:t>
            </a:r>
          </a:p>
        </p:txBody>
      </p:sp>
      <p:sp>
        <p:nvSpPr>
          <p:cNvPr id="5" name="Content Placeholder 4">
            <a:extLst>
              <a:ext uri="{FF2B5EF4-FFF2-40B4-BE49-F238E27FC236}">
                <a16:creationId xmlns:a16="http://schemas.microsoft.com/office/drawing/2014/main" id="{AFCE5681-3872-4A5A-A202-8D0F22BCF5F9}"/>
              </a:ext>
            </a:extLst>
          </p:cNvPr>
          <p:cNvSpPr>
            <a:spLocks noGrp="1"/>
          </p:cNvSpPr>
          <p:nvPr>
            <p:ph idx="1"/>
          </p:nvPr>
        </p:nvSpPr>
        <p:spPr/>
        <p:txBody>
          <a:bodyPr>
            <a:normAutofit lnSpcReduction="10000"/>
          </a:bodyPr>
          <a:lstStyle/>
          <a:p>
            <a:pPr marL="255706" indent="-255706"/>
            <a:r>
              <a:rPr lang="en-US" sz="2800" b="1" dirty="0">
                <a:latin typeface="Arial"/>
                <a:cs typeface="Arial"/>
              </a:rPr>
              <a:t>Objective:</a:t>
            </a:r>
            <a:endParaRPr lang="tr-TR" sz="2800" b="1" dirty="0"/>
          </a:p>
          <a:p>
            <a:pPr marL="712906" lvl="1" indent="-255706"/>
            <a:r>
              <a:rPr lang="en-US" dirty="0">
                <a:latin typeface="Arial"/>
                <a:cs typeface="Arial"/>
              </a:rPr>
              <a:t>Classify all pixels </a:t>
            </a:r>
            <a:endParaRPr lang="en-US" dirty="0"/>
          </a:p>
          <a:p>
            <a:pPr marL="712906" lvl="1" indent="-255706"/>
            <a:r>
              <a:rPr lang="en-US" dirty="0">
                <a:latin typeface="Arial"/>
                <a:cs typeface="Arial"/>
              </a:rPr>
              <a:t>Don't differentiate instances.</a:t>
            </a:r>
            <a:endParaRPr lang="en-US" sz="2800" b="1" dirty="0">
              <a:solidFill>
                <a:schemeClr val="bg1">
                  <a:lumMod val="95000"/>
                  <a:lumOff val="5000"/>
                </a:schemeClr>
              </a:solidFill>
            </a:endParaRPr>
          </a:p>
          <a:p>
            <a:pPr marL="255706" indent="-255706">
              <a:buChar char="•"/>
            </a:pPr>
            <a:r>
              <a:rPr lang="en-US" sz="2800" dirty="0">
                <a:latin typeface="Arial"/>
                <a:cs typeface="Arial"/>
              </a:rPr>
              <a:t>Image</a:t>
            </a:r>
            <a:endParaRPr lang="en-US" sz="2800" dirty="0"/>
          </a:p>
          <a:p>
            <a:pPr marL="712906" lvl="1" indent="-255706"/>
            <a:r>
              <a:rPr lang="en-US" dirty="0">
                <a:latin typeface="Arial"/>
                <a:cs typeface="Arial"/>
              </a:rPr>
              <a:t>Categories</a:t>
            </a:r>
            <a:endParaRPr lang="en-US" sz="2800" dirty="0">
              <a:latin typeface="Arial"/>
              <a:cs typeface="Arial"/>
            </a:endParaRPr>
          </a:p>
          <a:p>
            <a:pPr marL="255706" indent="-255706"/>
            <a:r>
              <a:rPr lang="en-US" sz="2800" b="1" dirty="0">
                <a:latin typeface="Arial"/>
                <a:cs typeface="Arial"/>
              </a:rPr>
              <a:t>Output:</a:t>
            </a:r>
            <a:endParaRPr lang="en-US" sz="2800" b="1" dirty="0"/>
          </a:p>
          <a:p>
            <a:pPr marL="712906" lvl="1" indent="-255706"/>
            <a:r>
              <a:rPr lang="en-US" dirty="0">
                <a:latin typeface="Arial"/>
                <a:cs typeface="Arial"/>
              </a:rPr>
              <a:t>Labeled pixels</a:t>
            </a:r>
            <a:endParaRPr lang="en-US" dirty="0"/>
          </a:p>
          <a:p>
            <a:pPr marL="712906" lvl="1" indent="-255706"/>
            <a:r>
              <a:rPr lang="en-US" dirty="0">
                <a:latin typeface="Arial"/>
                <a:cs typeface="Arial"/>
              </a:rPr>
              <a:t>Category pixels painted with same </a:t>
            </a:r>
            <a:r>
              <a:rPr lang="en-US" dirty="0" err="1">
                <a:latin typeface="Arial"/>
                <a:cs typeface="Arial"/>
              </a:rPr>
              <a:t>colour</a:t>
            </a:r>
            <a:endParaRPr lang="en-US" sz="2800" dirty="0">
              <a:latin typeface="Arial"/>
              <a:cs typeface="Arial"/>
            </a:endParaRPr>
          </a:p>
          <a:p>
            <a:pPr marL="255706" indent="-255706"/>
            <a:r>
              <a:rPr lang="en-US" sz="2800" b="1" dirty="0">
                <a:latin typeface="Arial"/>
                <a:cs typeface="Arial"/>
              </a:rPr>
              <a:t>Shortcoming:</a:t>
            </a:r>
            <a:endParaRPr lang="en-US" sz="2800" dirty="0"/>
          </a:p>
          <a:p>
            <a:pPr marL="712906" lvl="1" indent="-255706"/>
            <a:r>
              <a:rPr lang="en-US" dirty="0">
                <a:latin typeface="Arial"/>
                <a:cs typeface="Arial"/>
              </a:rPr>
              <a:t>Instances not differentiated</a:t>
            </a:r>
          </a:p>
          <a:p>
            <a:pPr marL="0" indent="0">
              <a:buNone/>
            </a:pPr>
            <a:endParaRPr lang="tr-TR" sz="2800"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9" name="Resim 6" descr="harita içeren bir resim&#10;&#10;Açıklama otomatik olarak oluşturuldu">
            <a:extLst>
              <a:ext uri="{FF2B5EF4-FFF2-40B4-BE49-F238E27FC236}">
                <a16:creationId xmlns:a16="http://schemas.microsoft.com/office/drawing/2014/main" id="{795BFE7E-E8EB-923F-24BE-D5012726F598}"/>
              </a:ext>
            </a:extLst>
          </p:cNvPr>
          <p:cNvPicPr>
            <a:picLocks noChangeAspect="1"/>
          </p:cNvPicPr>
          <p:nvPr/>
        </p:nvPicPr>
        <p:blipFill>
          <a:blip r:embed="rId4"/>
          <a:stretch>
            <a:fillRect/>
          </a:stretch>
        </p:blipFill>
        <p:spPr>
          <a:xfrm>
            <a:off x="7689850" y="2209800"/>
            <a:ext cx="3663950" cy="2438400"/>
          </a:xfrm>
          <a:prstGeom prst="rect">
            <a:avLst/>
          </a:prstGeom>
        </p:spPr>
      </p:pic>
      <p:sp>
        <p:nvSpPr>
          <p:cNvPr id="10" name="Metin kutusu 6">
            <a:extLst>
              <a:ext uri="{FF2B5EF4-FFF2-40B4-BE49-F238E27FC236}">
                <a16:creationId xmlns:a16="http://schemas.microsoft.com/office/drawing/2014/main" id="{A0BE3205-FBBC-6D26-08DC-858584FFC0BA}"/>
              </a:ext>
            </a:extLst>
          </p:cNvPr>
          <p:cNvSpPr txBox="1"/>
          <p:nvPr/>
        </p:nvSpPr>
        <p:spPr>
          <a:xfrm>
            <a:off x="3664259" y="4284145"/>
            <a:ext cx="2812141" cy="28315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spAutoFit/>
          </a:bodyPr>
          <a:lstStyle/>
          <a:p>
            <a:pPr>
              <a:lnSpc>
                <a:spcPct val="90000"/>
              </a:lnSpc>
            </a:pPr>
            <a:r>
              <a:rPr lang="en-US" sz="1600" b="1" dirty="0">
                <a:solidFill>
                  <a:srgbClr val="0C0C0C"/>
                </a:solidFill>
              </a:rPr>
              <a:t>ROAD, SHEEP, GRASS</a:t>
            </a:r>
          </a:p>
        </p:txBody>
      </p:sp>
    </p:spTree>
    <p:extLst>
      <p:ext uri="{BB962C8B-B14F-4D97-AF65-F5344CB8AC3E}">
        <p14:creationId xmlns:p14="http://schemas.microsoft.com/office/powerpoint/2010/main" val="829734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Definition - Semantic Segmentation</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10" name="İçerik Yer Tutucusu 2">
            <a:extLst>
              <a:ext uri="{FF2B5EF4-FFF2-40B4-BE49-F238E27FC236}">
                <a16:creationId xmlns:a16="http://schemas.microsoft.com/office/drawing/2014/main" id="{B895B870-7835-7000-91DA-D8D137C49DD9}"/>
              </a:ext>
            </a:extLst>
          </p:cNvPr>
          <p:cNvSpPr txBox="1">
            <a:spLocks/>
          </p:cNvSpPr>
          <p:nvPr/>
        </p:nvSpPr>
        <p:spPr>
          <a:xfrm>
            <a:off x="568960" y="1556199"/>
            <a:ext cx="11054080" cy="41321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5706" indent="-255706"/>
            <a:r>
              <a:rPr lang="en-US" sz="2000" b="1" dirty="0">
                <a:latin typeface="Arial"/>
                <a:cs typeface="Arial"/>
              </a:rPr>
              <a:t>Methods:</a:t>
            </a:r>
          </a:p>
          <a:p>
            <a:pPr marL="255706" indent="-255706">
              <a:buFont typeface="Arial"/>
              <a:buChar char="•"/>
            </a:pPr>
            <a:r>
              <a:rPr lang="en-US" sz="1600" dirty="0">
                <a:latin typeface="Arial"/>
                <a:cs typeface="Arial"/>
              </a:rPr>
              <a:t>Sliding Window + Image classification (convolutional neural network [CNN])</a:t>
            </a:r>
          </a:p>
          <a:p>
            <a:pPr marL="255706" lvl="1">
              <a:buFont typeface="Arial"/>
              <a:buChar char="•"/>
            </a:pPr>
            <a:r>
              <a:rPr lang="en-US" sz="1333" dirty="0">
                <a:latin typeface="Arial"/>
                <a:cs typeface="Arial"/>
              </a:rPr>
              <a:t> classification result for each crop is assigned to central pixel of that crop</a:t>
            </a:r>
          </a:p>
          <a:p>
            <a:pPr marL="255706" lvl="1">
              <a:buFont typeface="Arial"/>
              <a:buChar char="•"/>
            </a:pPr>
            <a:r>
              <a:rPr lang="en-US" sz="1333" dirty="0">
                <a:latin typeface="Arial"/>
                <a:cs typeface="Arial"/>
              </a:rPr>
              <a:t> need crop for each pixel =&gt; computationally expensive 👎</a:t>
            </a:r>
            <a:endParaRPr lang="en-US" sz="1333" dirty="0">
              <a:cs typeface="Arial"/>
            </a:endParaRPr>
          </a:p>
          <a:p>
            <a:pPr marL="255706" indent="-255706"/>
            <a:endParaRPr lang="en-US" sz="1600" dirty="0"/>
          </a:p>
          <a:p>
            <a:pPr marL="228611" indent="-228611">
              <a:buFont typeface="Arial"/>
              <a:buChar char="•"/>
            </a:pPr>
            <a:r>
              <a:rPr lang="en-US" sz="2000" b="1" dirty="0">
                <a:latin typeface="Arial"/>
                <a:cs typeface="Arial"/>
              </a:rPr>
              <a:t>Fully convolutional neural network [CNN]</a:t>
            </a:r>
          </a:p>
          <a:p>
            <a:pPr marL="228611" lvl="1">
              <a:buFont typeface="Arial"/>
              <a:buChar char="•"/>
            </a:pPr>
            <a:r>
              <a:rPr lang="en-US" sz="1333" dirty="0">
                <a:latin typeface="Arial"/>
                <a:cs typeface="Arial"/>
              </a:rPr>
              <a:t> Input → [Conv] → Output</a:t>
            </a:r>
          </a:p>
          <a:p>
            <a:pPr marL="228611" lvl="1">
              <a:buFont typeface="Arial"/>
              <a:buChar char="•"/>
            </a:pPr>
            <a:r>
              <a:rPr lang="en-US" sz="1333" dirty="0">
                <a:latin typeface="Arial"/>
                <a:cs typeface="Arial"/>
              </a:rPr>
              <a:t> If conv layers keep spatial size (so the output image has same resolution as the input image) =&gt; computationally expensive </a:t>
            </a:r>
            <a:r>
              <a:rPr lang="en-US" sz="1333" dirty="0">
                <a:latin typeface="Trebuchet MS"/>
                <a:cs typeface="Arial"/>
              </a:rPr>
              <a:t>👎</a:t>
            </a:r>
          </a:p>
          <a:p>
            <a:pPr marL="11" lvl="1" indent="0">
              <a:buNone/>
            </a:pPr>
            <a:r>
              <a:rPr lang="en-US" sz="1333" dirty="0">
                <a:latin typeface="Arial"/>
                <a:cs typeface="Arial"/>
              </a:rPr>
              <a:t>To reduce number of parameters (but keep the input resolution at the output image): </a:t>
            </a:r>
            <a:r>
              <a:rPr lang="en-US" sz="1333" dirty="0">
                <a:latin typeface="Trebuchet MS"/>
                <a:cs typeface="Arial"/>
              </a:rPr>
              <a:t>👍</a:t>
            </a:r>
            <a:endParaRPr lang="en-US" dirty="0"/>
          </a:p>
          <a:p>
            <a:pPr marL="255706" indent="-255706"/>
            <a:r>
              <a:rPr lang="en-US" sz="1333" dirty="0">
                <a:latin typeface="Arial"/>
                <a:cs typeface="Arial"/>
              </a:rPr>
              <a:t>       Input → [Conv → </a:t>
            </a:r>
            <a:r>
              <a:rPr lang="en-US" sz="1333" dirty="0" err="1">
                <a:latin typeface="Arial"/>
                <a:cs typeface="Arial"/>
              </a:rPr>
              <a:t>Downsampling</a:t>
            </a:r>
            <a:r>
              <a:rPr lang="en-US" sz="1333" dirty="0">
                <a:latin typeface="Arial"/>
                <a:cs typeface="Arial"/>
              </a:rPr>
              <a:t>] → [</a:t>
            </a:r>
            <a:r>
              <a:rPr lang="en-US" sz="1333" dirty="0" err="1">
                <a:latin typeface="Arial"/>
                <a:cs typeface="Arial"/>
              </a:rPr>
              <a:t>Upsampling</a:t>
            </a:r>
            <a:r>
              <a:rPr lang="en-US" sz="1333" dirty="0">
                <a:latin typeface="Arial"/>
                <a:cs typeface="Arial"/>
              </a:rPr>
              <a:t> → </a:t>
            </a:r>
            <a:r>
              <a:rPr lang="en-US" sz="1333" dirty="0" err="1">
                <a:latin typeface="Arial"/>
                <a:cs typeface="Arial"/>
              </a:rPr>
              <a:t>Deconv</a:t>
            </a:r>
            <a:r>
              <a:rPr lang="en-US" sz="1333" dirty="0">
                <a:latin typeface="Arial"/>
                <a:cs typeface="Arial"/>
              </a:rPr>
              <a:t>] → Output </a:t>
            </a:r>
            <a:endParaRPr lang="en-US" sz="1333" dirty="0"/>
          </a:p>
          <a:p>
            <a:pPr marL="255706" indent="-255706"/>
            <a:endParaRPr lang="en-US" sz="1600" b="1" dirty="0">
              <a:latin typeface="Arial"/>
              <a:cs typeface="Arial"/>
            </a:endParaRPr>
          </a:p>
          <a:p>
            <a:pPr marL="255706" indent="-255706"/>
            <a:r>
              <a:rPr lang="en-US" sz="2000" b="1" dirty="0">
                <a:latin typeface="Arial"/>
                <a:cs typeface="Arial"/>
              </a:rPr>
              <a:t>Training:</a:t>
            </a:r>
            <a:endParaRPr lang="en-US" sz="2000" dirty="0">
              <a:latin typeface="Arial"/>
              <a:cs typeface="Arial"/>
            </a:endParaRPr>
          </a:p>
          <a:p>
            <a:pPr marL="255706" indent="-255706"/>
            <a:r>
              <a:rPr lang="en-US" sz="1600" dirty="0">
                <a:latin typeface="Arial"/>
                <a:cs typeface="Arial"/>
              </a:rPr>
              <a:t>  </a:t>
            </a:r>
            <a:r>
              <a:rPr lang="en-US" sz="1600" b="1" dirty="0">
                <a:latin typeface="Arial"/>
                <a:cs typeface="Arial"/>
              </a:rPr>
              <a:t>Data</a:t>
            </a:r>
            <a:r>
              <a:rPr lang="en-US" sz="1600" dirty="0">
                <a:latin typeface="Arial"/>
                <a:cs typeface="Arial"/>
              </a:rPr>
              <a:t>: Each pixel must be labeled (expensive task).</a:t>
            </a:r>
          </a:p>
          <a:p>
            <a:pPr marL="255706" indent="-255706"/>
            <a:r>
              <a:rPr lang="en-US" sz="1600" dirty="0">
                <a:latin typeface="Arial"/>
                <a:cs typeface="Arial"/>
              </a:rPr>
              <a:t>  </a:t>
            </a:r>
            <a:r>
              <a:rPr lang="en-US" sz="1600" b="1" dirty="0">
                <a:latin typeface="Arial"/>
                <a:cs typeface="Arial"/>
              </a:rPr>
              <a:t>Loss function</a:t>
            </a:r>
            <a:r>
              <a:rPr lang="en-US" sz="1600" dirty="0">
                <a:latin typeface="Arial"/>
                <a:cs typeface="Arial"/>
              </a:rPr>
              <a:t>: cross-entropy computed for each pixel and then averaged.</a:t>
            </a:r>
          </a:p>
          <a:p>
            <a:endParaRPr lang="tr-TR" sz="1600" dirty="0"/>
          </a:p>
        </p:txBody>
      </p:sp>
    </p:spTree>
    <p:extLst>
      <p:ext uri="{BB962C8B-B14F-4D97-AF65-F5344CB8AC3E}">
        <p14:creationId xmlns:p14="http://schemas.microsoft.com/office/powerpoint/2010/main" val="200378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US" b="0" dirty="0">
                <a:solidFill>
                  <a:schemeClr val="tx1"/>
                </a:solidFill>
                <a:latin typeface="Calibri Light" panose="020F0302020204030204" pitchFamily="34" charset="0"/>
                <a:cs typeface="Calibri Light" panose="020F0302020204030204" pitchFamily="34" charset="0"/>
              </a:rPr>
              <a:t>Fully Convolutional Networks for Semantic Segmentation</a:t>
            </a:r>
            <a:endParaRPr lang="en-GB" dirty="0">
              <a:latin typeface="Calibri Light" panose="020F0302020204030204" pitchFamily="34" charset="0"/>
              <a:cs typeface="Calibri Light" panose="020F0302020204030204" pitchFamily="34" charset="0"/>
            </a:endParaRPr>
          </a:p>
        </p:txBody>
      </p:sp>
      <p:sp>
        <p:nvSpPr>
          <p:cNvPr id="5" name="Content Placeholder 4">
            <a:extLst>
              <a:ext uri="{FF2B5EF4-FFF2-40B4-BE49-F238E27FC236}">
                <a16:creationId xmlns:a16="http://schemas.microsoft.com/office/drawing/2014/main" id="{AFCE5681-3872-4A5A-A202-8D0F22BCF5F9}"/>
              </a:ext>
            </a:extLst>
          </p:cNvPr>
          <p:cNvSpPr>
            <a:spLocks noGrp="1"/>
          </p:cNvSpPr>
          <p:nvPr>
            <p:ph idx="1"/>
          </p:nvPr>
        </p:nvSpPr>
        <p:spPr>
          <a:xfrm>
            <a:off x="838200" y="1825625"/>
            <a:ext cx="4657724" cy="4351338"/>
          </a:xfrm>
        </p:spPr>
        <p:txBody>
          <a:bodyPr>
            <a:normAutofit/>
          </a:bodyPr>
          <a:lstStyle/>
          <a:p>
            <a:pPr marL="255706" indent="-255706"/>
            <a:r>
              <a:rPr lang="en-GB" sz="2000" b="1" dirty="0">
                <a:solidFill>
                  <a:schemeClr val="accent1"/>
                </a:solidFill>
                <a:latin typeface="Arial"/>
                <a:cs typeface="Arial"/>
              </a:rPr>
              <a:t>https://arxiv.org/pdf/1411.4038.pdf</a:t>
            </a:r>
          </a:p>
          <a:p>
            <a:pPr marL="255706" indent="-255706"/>
            <a:r>
              <a:rPr lang="en-GB" sz="2000" b="1" dirty="0">
                <a:latin typeface="Arial"/>
                <a:cs typeface="Arial"/>
              </a:rPr>
              <a:t>FCN variants using image classification backbones:</a:t>
            </a:r>
          </a:p>
          <a:p>
            <a:pPr marL="712906" lvl="1" indent="-255706"/>
            <a:r>
              <a:rPr lang="en-GB" sz="2000" b="1" dirty="0">
                <a:latin typeface="Arial"/>
                <a:cs typeface="Arial"/>
              </a:rPr>
              <a:t>FCN-</a:t>
            </a:r>
            <a:r>
              <a:rPr lang="en-GB" sz="2000" b="1" dirty="0" err="1">
                <a:latin typeface="Arial"/>
                <a:cs typeface="Arial"/>
              </a:rPr>
              <a:t>Alexnet</a:t>
            </a:r>
            <a:endParaRPr lang="en-GB" sz="2000" b="1" dirty="0">
              <a:latin typeface="Arial"/>
              <a:cs typeface="Arial"/>
            </a:endParaRPr>
          </a:p>
          <a:p>
            <a:pPr marL="712906" lvl="1" indent="-255706"/>
            <a:r>
              <a:rPr lang="en-GB" sz="2000" b="1" dirty="0">
                <a:latin typeface="Arial"/>
                <a:cs typeface="Arial"/>
              </a:rPr>
              <a:t>FCN-</a:t>
            </a:r>
            <a:r>
              <a:rPr lang="en-GB" sz="2000" b="1" dirty="0" err="1">
                <a:latin typeface="Arial"/>
                <a:cs typeface="Arial"/>
              </a:rPr>
              <a:t>Googlenet</a:t>
            </a:r>
            <a:endParaRPr lang="en-GB" sz="2000" b="1" dirty="0">
              <a:latin typeface="Arial"/>
              <a:cs typeface="Arial"/>
            </a:endParaRPr>
          </a:p>
          <a:p>
            <a:pPr marL="712906" lvl="1" indent="-255706"/>
            <a:r>
              <a:rPr lang="en-GB" sz="2000" b="1" dirty="0">
                <a:latin typeface="Arial"/>
                <a:cs typeface="Arial"/>
              </a:rPr>
              <a:t>FCC-VGG16/19</a:t>
            </a:r>
          </a:p>
          <a:p>
            <a:pPr marL="712906" lvl="1" indent="-255706"/>
            <a:r>
              <a:rPr lang="en-GB" sz="2000" b="1" dirty="0">
                <a:latin typeface="Arial"/>
                <a:cs typeface="Arial"/>
              </a:rPr>
              <a:t>FCN-ResNet18/50/101</a:t>
            </a:r>
          </a:p>
          <a:p>
            <a:pPr marL="0" indent="0">
              <a:buNone/>
            </a:pPr>
            <a:endParaRPr lang="tr-TR" sz="2800"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2" name="Picture 10">
            <a:extLst>
              <a:ext uri="{FF2B5EF4-FFF2-40B4-BE49-F238E27FC236}">
                <a16:creationId xmlns:a16="http://schemas.microsoft.com/office/drawing/2014/main" id="{8869E17B-A239-D5AD-376F-1D7F37EEE079}"/>
              </a:ext>
            </a:extLst>
          </p:cNvPr>
          <p:cNvPicPr>
            <a:picLocks noChangeAspect="1"/>
          </p:cNvPicPr>
          <p:nvPr/>
        </p:nvPicPr>
        <p:blipFill rotWithShape="1">
          <a:blip r:embed="rId4"/>
          <a:stretch/>
        </p:blipFill>
        <p:spPr>
          <a:xfrm>
            <a:off x="6010300" y="2406595"/>
            <a:ext cx="4793266" cy="3381788"/>
          </a:xfrm>
          <a:prstGeom prst="rect">
            <a:avLst/>
          </a:prstGeom>
        </p:spPr>
      </p:pic>
      <p:sp>
        <p:nvSpPr>
          <p:cNvPr id="11" name="TextBox 10">
            <a:extLst>
              <a:ext uri="{FF2B5EF4-FFF2-40B4-BE49-F238E27FC236}">
                <a16:creationId xmlns:a16="http://schemas.microsoft.com/office/drawing/2014/main" id="{BE2DE1F9-50C3-5663-DA2F-5D7949BEEB2E}"/>
              </a:ext>
            </a:extLst>
          </p:cNvPr>
          <p:cNvSpPr txBox="1"/>
          <p:nvPr/>
        </p:nvSpPr>
        <p:spPr>
          <a:xfrm>
            <a:off x="6010300" y="1767160"/>
            <a:ext cx="1663597" cy="33855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spAutoFit/>
          </a:bodyPr>
          <a:lstStyle/>
          <a:p>
            <a:pPr>
              <a:lnSpc>
                <a:spcPct val="90000"/>
              </a:lnSpc>
            </a:pPr>
            <a:r>
              <a:rPr lang="en-US" sz="2000" b="1" dirty="0">
                <a:solidFill>
                  <a:srgbClr val="0C0C0C"/>
                </a:solidFill>
                <a:latin typeface="Arial"/>
              </a:rPr>
              <a:t>FCN-</a:t>
            </a:r>
            <a:r>
              <a:rPr lang="en-US" sz="2000" b="1" dirty="0" err="1">
                <a:solidFill>
                  <a:srgbClr val="0C0C0C"/>
                </a:solidFill>
                <a:latin typeface="Arial"/>
              </a:rPr>
              <a:t>Alexnet</a:t>
            </a:r>
            <a:endParaRPr lang="en-US" sz="2000" b="1" dirty="0">
              <a:solidFill>
                <a:srgbClr val="0C0C0C"/>
              </a:solidFill>
            </a:endParaRPr>
          </a:p>
        </p:txBody>
      </p:sp>
      <p:sp>
        <p:nvSpPr>
          <p:cNvPr id="12" name="Left Brace 11">
            <a:extLst>
              <a:ext uri="{FF2B5EF4-FFF2-40B4-BE49-F238E27FC236}">
                <a16:creationId xmlns:a16="http://schemas.microsoft.com/office/drawing/2014/main" id="{DB009CE5-9A9D-D273-06D9-BB35EAAAE0D7}"/>
              </a:ext>
            </a:extLst>
          </p:cNvPr>
          <p:cNvSpPr/>
          <p:nvPr/>
        </p:nvSpPr>
        <p:spPr>
          <a:xfrm rot="5400000">
            <a:off x="8077711" y="1217546"/>
            <a:ext cx="279533" cy="2240393"/>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3" name="Left Brace 12">
            <a:extLst>
              <a:ext uri="{FF2B5EF4-FFF2-40B4-BE49-F238E27FC236}">
                <a16:creationId xmlns:a16="http://schemas.microsoft.com/office/drawing/2014/main" id="{846332C7-DC62-F816-7C4D-6562EF2EAEC4}"/>
              </a:ext>
            </a:extLst>
          </p:cNvPr>
          <p:cNvSpPr/>
          <p:nvPr/>
        </p:nvSpPr>
        <p:spPr>
          <a:xfrm rot="5400000">
            <a:off x="9728927" y="1838472"/>
            <a:ext cx="279533" cy="998538"/>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4" name="TextBox 13">
            <a:extLst>
              <a:ext uri="{FF2B5EF4-FFF2-40B4-BE49-F238E27FC236}">
                <a16:creationId xmlns:a16="http://schemas.microsoft.com/office/drawing/2014/main" id="{5F5F9E7A-0701-E17F-38D4-EFFDB8D668A3}"/>
              </a:ext>
            </a:extLst>
          </p:cNvPr>
          <p:cNvSpPr txBox="1"/>
          <p:nvPr/>
        </p:nvSpPr>
        <p:spPr>
          <a:xfrm>
            <a:off x="7927230" y="1970220"/>
            <a:ext cx="634469" cy="22775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spAutoFit/>
          </a:bodyPr>
          <a:lstStyle/>
          <a:p>
            <a:pPr>
              <a:lnSpc>
                <a:spcPct val="90000"/>
              </a:lnSpc>
            </a:pPr>
            <a:r>
              <a:rPr lang="en-US" sz="1200" dirty="0" err="1">
                <a:solidFill>
                  <a:srgbClr val="0C0C0C"/>
                </a:solidFill>
                <a:latin typeface="Arial"/>
              </a:rPr>
              <a:t>Alexnet</a:t>
            </a:r>
            <a:endParaRPr lang="en-US" sz="1200" dirty="0">
              <a:solidFill>
                <a:srgbClr val="0C0C0C"/>
              </a:solidFill>
            </a:endParaRPr>
          </a:p>
        </p:txBody>
      </p:sp>
      <p:sp>
        <p:nvSpPr>
          <p:cNvPr id="15" name="TextBox 14">
            <a:extLst>
              <a:ext uri="{FF2B5EF4-FFF2-40B4-BE49-F238E27FC236}">
                <a16:creationId xmlns:a16="http://schemas.microsoft.com/office/drawing/2014/main" id="{4DAF03A6-5388-484A-46CD-8E5BCE9C8178}"/>
              </a:ext>
            </a:extLst>
          </p:cNvPr>
          <p:cNvSpPr txBox="1"/>
          <p:nvPr/>
        </p:nvSpPr>
        <p:spPr>
          <a:xfrm>
            <a:off x="9686574" y="1970220"/>
            <a:ext cx="438903" cy="22775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spAutoFit/>
          </a:bodyPr>
          <a:lstStyle/>
          <a:p>
            <a:pPr>
              <a:lnSpc>
                <a:spcPct val="90000"/>
              </a:lnSpc>
            </a:pPr>
            <a:r>
              <a:rPr lang="en-US" sz="1200" dirty="0">
                <a:solidFill>
                  <a:srgbClr val="0C0C0C"/>
                </a:solidFill>
                <a:latin typeface="Arial"/>
              </a:rPr>
              <a:t>FCN</a:t>
            </a:r>
            <a:endParaRPr lang="en-US" sz="1200" dirty="0"/>
          </a:p>
        </p:txBody>
      </p:sp>
    </p:spTree>
    <p:extLst>
      <p:ext uri="{BB962C8B-B14F-4D97-AF65-F5344CB8AC3E}">
        <p14:creationId xmlns:p14="http://schemas.microsoft.com/office/powerpoint/2010/main" val="2948568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Learning objectives</a:t>
            </a:r>
          </a:p>
        </p:txBody>
      </p:sp>
      <p:sp>
        <p:nvSpPr>
          <p:cNvPr id="5" name="Content Placeholder 4">
            <a:extLst>
              <a:ext uri="{FF2B5EF4-FFF2-40B4-BE49-F238E27FC236}">
                <a16:creationId xmlns:a16="http://schemas.microsoft.com/office/drawing/2014/main" id="{AFCE5681-3872-4A5A-A202-8D0F22BCF5F9}"/>
              </a:ext>
            </a:extLst>
          </p:cNvPr>
          <p:cNvSpPr>
            <a:spLocks noGrp="1"/>
          </p:cNvSpPr>
          <p:nvPr>
            <p:ph idx="1"/>
          </p:nvPr>
        </p:nvSpPr>
        <p:spPr/>
        <p:txBody>
          <a:bodyPr/>
          <a:lstStyle/>
          <a:p>
            <a:pPr marL="255706" indent="-255706">
              <a:buChar char="•"/>
            </a:pPr>
            <a:r>
              <a:rPr lang="en-US" sz="2800" dirty="0">
                <a:solidFill>
                  <a:schemeClr val="tx1"/>
                </a:solidFill>
                <a:latin typeface="Arial"/>
                <a:cs typeface="Arial"/>
              </a:rPr>
              <a:t>Define image segmentation</a:t>
            </a:r>
            <a:endParaRPr lang="en-US" dirty="0">
              <a:solidFill>
                <a:schemeClr val="tx1"/>
              </a:solidFill>
            </a:endParaRPr>
          </a:p>
          <a:p>
            <a:pPr marL="255706" indent="-255706">
              <a:buChar char="•"/>
            </a:pPr>
            <a:r>
              <a:rPr lang="en-US" sz="2800" dirty="0">
                <a:solidFill>
                  <a:schemeClr val="tx1"/>
                </a:solidFill>
                <a:latin typeface="Arial"/>
                <a:cs typeface="Arial"/>
              </a:rPr>
              <a:t>Define semantic segmentation</a:t>
            </a:r>
            <a:endParaRPr lang="en-US" sz="2800" dirty="0">
              <a:solidFill>
                <a:schemeClr val="tx1"/>
              </a:solidFill>
            </a:endParaRPr>
          </a:p>
          <a:p>
            <a:pPr marL="255706" indent="-255706">
              <a:buChar char="•"/>
            </a:pPr>
            <a:r>
              <a:rPr lang="en-US" sz="2800" dirty="0">
                <a:solidFill>
                  <a:schemeClr val="tx1"/>
                </a:solidFill>
                <a:latin typeface="Arial"/>
                <a:cs typeface="Arial"/>
              </a:rPr>
              <a:t>Define instance segmentation</a:t>
            </a:r>
            <a:endParaRPr lang="en-US" sz="2800" dirty="0">
              <a:solidFill>
                <a:schemeClr val="tx1"/>
              </a:solidFill>
            </a:endParaRPr>
          </a:p>
          <a:p>
            <a:pPr marL="255706" indent="-255706">
              <a:buChar char="•"/>
            </a:pPr>
            <a:r>
              <a:rPr lang="en-US" sz="2800" dirty="0">
                <a:solidFill>
                  <a:schemeClr val="tx1"/>
                </a:solidFill>
                <a:latin typeface="Arial"/>
                <a:cs typeface="Arial"/>
              </a:rPr>
              <a:t>Describe image segmentation architectures</a:t>
            </a:r>
          </a:p>
          <a:p>
            <a:pPr marL="255706" indent="-255706">
              <a:buChar char="•"/>
            </a:pPr>
            <a:r>
              <a:rPr lang="en-US" dirty="0">
                <a:latin typeface="Arial"/>
                <a:cs typeface="Arial"/>
              </a:rPr>
              <a:t>Use Image segmentation</a:t>
            </a:r>
            <a:endParaRPr lang="en-US" sz="2800" dirty="0">
              <a:solidFill>
                <a:schemeClr val="tx1"/>
              </a:solidFill>
              <a:latin typeface="Arial"/>
              <a:cs typeface="Aria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Tree>
    <p:extLst>
      <p:ext uri="{BB962C8B-B14F-4D97-AF65-F5344CB8AC3E}">
        <p14:creationId xmlns:p14="http://schemas.microsoft.com/office/powerpoint/2010/main" val="3990928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US" b="0" dirty="0" err="1">
                <a:solidFill>
                  <a:schemeClr val="tx1"/>
                </a:solidFill>
                <a:latin typeface="Calibri Light" panose="020F0302020204030204" pitchFamily="34" charset="0"/>
                <a:cs typeface="Calibri Light" panose="020F0302020204030204" pitchFamily="34" charset="0"/>
              </a:rPr>
              <a:t>Segnet</a:t>
            </a:r>
            <a:endParaRPr lang="en-GB" dirty="0">
              <a:latin typeface="Calibri Light" panose="020F0302020204030204" pitchFamily="34" charset="0"/>
              <a:cs typeface="Calibri Light" panose="020F0302020204030204" pitchFamily="34" charset="0"/>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10" name="Content Placeholder 9">
            <a:extLst>
              <a:ext uri="{FF2B5EF4-FFF2-40B4-BE49-F238E27FC236}">
                <a16:creationId xmlns:a16="http://schemas.microsoft.com/office/drawing/2014/main" id="{C7840326-87B5-D38B-F256-68423B8ECD4F}"/>
              </a:ext>
            </a:extLst>
          </p:cNvPr>
          <p:cNvSpPr>
            <a:spLocks noGrp="1"/>
          </p:cNvSpPr>
          <p:nvPr>
            <p:ph idx="1"/>
          </p:nvPr>
        </p:nvSpPr>
        <p:spPr/>
        <p:txBody>
          <a:bodyPr>
            <a:normAutofit/>
          </a:bodyPr>
          <a:lstStyle/>
          <a:p>
            <a:r>
              <a:rPr lang="en-US" sz="1800" dirty="0" err="1">
                <a:solidFill>
                  <a:srgbClr val="000000"/>
                </a:solidFill>
                <a:latin typeface="Arial"/>
                <a:cs typeface="Arial"/>
                <a:hlinkClick r:id="rId4"/>
              </a:rPr>
              <a:t>SegNet</a:t>
            </a:r>
            <a:r>
              <a:rPr lang="en-US" sz="1800" dirty="0">
                <a:solidFill>
                  <a:srgbClr val="000000"/>
                </a:solidFill>
                <a:latin typeface="Arial"/>
                <a:cs typeface="Arial"/>
                <a:hlinkClick r:id="rId4"/>
              </a:rPr>
              <a:t>: A Deep Convolutional Encoder-Decoder Architecture for Image Segmentation</a:t>
            </a:r>
            <a:endParaRPr lang="tr-TR" sz="1800" dirty="0">
              <a:hlinkClick r:id="" action="ppaction://noaction"/>
            </a:endParaRPr>
          </a:p>
          <a:p>
            <a:endParaRPr lang="en-GB" sz="1800" dirty="0"/>
          </a:p>
        </p:txBody>
      </p:sp>
      <p:pic>
        <p:nvPicPr>
          <p:cNvPr id="16" name="Resim 4" descr="metin, sabit içeren bir resim&#10;&#10;Açıklama otomatik olarak oluşturuldu">
            <a:extLst>
              <a:ext uri="{FF2B5EF4-FFF2-40B4-BE49-F238E27FC236}">
                <a16:creationId xmlns:a16="http://schemas.microsoft.com/office/drawing/2014/main" id="{26A4E155-5C7C-FBFB-BE10-4AF30ECFF4F8}"/>
              </a:ext>
            </a:extLst>
          </p:cNvPr>
          <p:cNvPicPr>
            <a:picLocks noChangeAspect="1"/>
          </p:cNvPicPr>
          <p:nvPr/>
        </p:nvPicPr>
        <p:blipFill>
          <a:blip r:embed="rId5"/>
          <a:stretch>
            <a:fillRect/>
          </a:stretch>
        </p:blipFill>
        <p:spPr>
          <a:xfrm>
            <a:off x="580845" y="2319479"/>
            <a:ext cx="10958422" cy="3196702"/>
          </a:xfrm>
          <a:prstGeom prst="rect">
            <a:avLst/>
          </a:prstGeom>
        </p:spPr>
      </p:pic>
    </p:spTree>
    <p:extLst>
      <p:ext uri="{BB962C8B-B14F-4D97-AF65-F5344CB8AC3E}">
        <p14:creationId xmlns:p14="http://schemas.microsoft.com/office/powerpoint/2010/main" val="2497647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US" b="0" dirty="0">
                <a:solidFill>
                  <a:schemeClr val="tx1"/>
                </a:solidFill>
                <a:latin typeface="Arial"/>
                <a:cs typeface="Arial"/>
              </a:rPr>
              <a:t>U-net</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10" name="Content Placeholder 9">
            <a:extLst>
              <a:ext uri="{FF2B5EF4-FFF2-40B4-BE49-F238E27FC236}">
                <a16:creationId xmlns:a16="http://schemas.microsoft.com/office/drawing/2014/main" id="{C7840326-87B5-D38B-F256-68423B8ECD4F}"/>
              </a:ext>
            </a:extLst>
          </p:cNvPr>
          <p:cNvSpPr>
            <a:spLocks noGrp="1"/>
          </p:cNvSpPr>
          <p:nvPr>
            <p:ph idx="1"/>
          </p:nvPr>
        </p:nvSpPr>
        <p:spPr>
          <a:xfrm>
            <a:off x="838200" y="1825625"/>
            <a:ext cx="2405514" cy="4351338"/>
          </a:xfrm>
        </p:spPr>
        <p:txBody>
          <a:bodyPr>
            <a:normAutofit/>
          </a:bodyPr>
          <a:lstStyle/>
          <a:p>
            <a:r>
              <a:rPr lang="en-US" sz="1800" dirty="0">
                <a:solidFill>
                  <a:srgbClr val="000000"/>
                </a:solidFill>
                <a:latin typeface="Arial"/>
                <a:cs typeface="Arial"/>
                <a:hlinkClick r:id="rId4"/>
              </a:rPr>
              <a:t>U-Net: Convolutional Networks for Biomedical Image Segmentation</a:t>
            </a:r>
            <a:endParaRPr lang="tr-TR" sz="1800" dirty="0">
              <a:hlinkClick r:id="" action="ppaction://noaction"/>
            </a:endParaRPr>
          </a:p>
          <a:p>
            <a:endParaRPr lang="en-GB" sz="1800" dirty="0"/>
          </a:p>
        </p:txBody>
      </p:sp>
      <p:pic>
        <p:nvPicPr>
          <p:cNvPr id="2" name="Resim 7">
            <a:extLst>
              <a:ext uri="{FF2B5EF4-FFF2-40B4-BE49-F238E27FC236}">
                <a16:creationId xmlns:a16="http://schemas.microsoft.com/office/drawing/2014/main" id="{26D815BA-AAFA-BCD8-6981-445C9C48068A}"/>
              </a:ext>
            </a:extLst>
          </p:cNvPr>
          <p:cNvPicPr>
            <a:picLocks noChangeAspect="1"/>
          </p:cNvPicPr>
          <p:nvPr/>
        </p:nvPicPr>
        <p:blipFill>
          <a:blip r:embed="rId5"/>
          <a:stretch>
            <a:fillRect/>
          </a:stretch>
        </p:blipFill>
        <p:spPr>
          <a:xfrm>
            <a:off x="3673415" y="994483"/>
            <a:ext cx="7680385" cy="4869033"/>
          </a:xfrm>
          <a:prstGeom prst="rect">
            <a:avLst/>
          </a:prstGeom>
        </p:spPr>
      </p:pic>
    </p:spTree>
    <p:extLst>
      <p:ext uri="{BB962C8B-B14F-4D97-AF65-F5344CB8AC3E}">
        <p14:creationId xmlns:p14="http://schemas.microsoft.com/office/powerpoint/2010/main" val="2325544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US" b="0" dirty="0">
                <a:solidFill>
                  <a:schemeClr val="tx1"/>
                </a:solidFill>
                <a:latin typeface="Calibri Light" panose="020F0302020204030204" pitchFamily="34" charset="0"/>
                <a:cs typeface="Calibri Light" panose="020F0302020204030204" pitchFamily="34" charset="0"/>
              </a:rPr>
              <a:t>Semantic Segmentation</a:t>
            </a:r>
            <a:endParaRPr lang="en-GB" dirty="0">
              <a:latin typeface="Calibri Light" panose="020F0302020204030204" pitchFamily="34" charset="0"/>
              <a:cs typeface="Calibri Light" panose="020F0302020204030204" pitchFamily="34" charset="0"/>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10" name="Content Placeholder 9">
            <a:extLst>
              <a:ext uri="{FF2B5EF4-FFF2-40B4-BE49-F238E27FC236}">
                <a16:creationId xmlns:a16="http://schemas.microsoft.com/office/drawing/2014/main" id="{C7840326-87B5-D38B-F256-68423B8ECD4F}"/>
              </a:ext>
            </a:extLst>
          </p:cNvPr>
          <p:cNvSpPr>
            <a:spLocks noGrp="1"/>
          </p:cNvSpPr>
          <p:nvPr>
            <p:ph idx="1"/>
          </p:nvPr>
        </p:nvSpPr>
        <p:spPr>
          <a:xfrm>
            <a:off x="838200" y="1825625"/>
            <a:ext cx="2405514" cy="4351338"/>
          </a:xfrm>
        </p:spPr>
        <p:txBody>
          <a:bodyPr>
            <a:normAutofit/>
          </a:bodyPr>
          <a:lstStyle/>
          <a:p>
            <a:pPr marL="255706" indent="-255706"/>
            <a:r>
              <a:rPr lang="en-US" sz="1800" dirty="0" err="1">
                <a:latin typeface="Arial"/>
                <a:cs typeface="Arial"/>
                <a:hlinkClick r:id="rId4"/>
              </a:rPr>
              <a:t>Hyeonwoo</a:t>
            </a:r>
            <a:r>
              <a:rPr lang="en-US" sz="1800" dirty="0">
                <a:latin typeface="Arial"/>
                <a:cs typeface="Arial"/>
                <a:hlinkClick r:id="rId4"/>
              </a:rPr>
              <a:t> Noh et al: Learning Deconvolution Network for Semantic Segmentation (2015)</a:t>
            </a:r>
            <a:endParaRPr lang="tr-TR" sz="1800" dirty="0">
              <a:hlinkClick r:id="" action="ppaction://noaction"/>
            </a:endParaRPr>
          </a:p>
          <a:p>
            <a:pPr marL="0" indent="0">
              <a:buNone/>
            </a:pPr>
            <a:endParaRPr lang="en-GB" sz="1800" dirty="0"/>
          </a:p>
        </p:txBody>
      </p:sp>
      <p:pic>
        <p:nvPicPr>
          <p:cNvPr id="2" name="Resim 7">
            <a:extLst>
              <a:ext uri="{FF2B5EF4-FFF2-40B4-BE49-F238E27FC236}">
                <a16:creationId xmlns:a16="http://schemas.microsoft.com/office/drawing/2014/main" id="{F446C5B4-ED7E-6508-FF3F-04B569ADAD2E}"/>
              </a:ext>
            </a:extLst>
          </p:cNvPr>
          <p:cNvPicPr>
            <a:picLocks noChangeAspect="1"/>
          </p:cNvPicPr>
          <p:nvPr/>
        </p:nvPicPr>
        <p:blipFill>
          <a:blip r:embed="rId5"/>
          <a:stretch>
            <a:fillRect/>
          </a:stretch>
        </p:blipFill>
        <p:spPr>
          <a:xfrm>
            <a:off x="3267188" y="1977397"/>
            <a:ext cx="7956940" cy="2903205"/>
          </a:xfrm>
          <a:prstGeom prst="rect">
            <a:avLst/>
          </a:prstGeom>
        </p:spPr>
      </p:pic>
    </p:spTree>
    <p:extLst>
      <p:ext uri="{BB962C8B-B14F-4D97-AF65-F5344CB8AC3E}">
        <p14:creationId xmlns:p14="http://schemas.microsoft.com/office/powerpoint/2010/main" val="2839784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What Is TENSORFLOW? </a:t>
            </a:r>
            <a:r>
              <a:rPr lang="en-GB" sz="2400" b="1" dirty="0">
                <a:solidFill>
                  <a:srgbClr val="00B050"/>
                </a:solidFill>
              </a:rPr>
              <a:t>(Created by Google, tensorflow.org)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5" name="TextBox 4">
            <a:extLst>
              <a:ext uri="{FF2B5EF4-FFF2-40B4-BE49-F238E27FC236}">
                <a16:creationId xmlns:a16="http://schemas.microsoft.com/office/drawing/2014/main" id="{0B92C99F-25C9-0978-2F75-F3EAE3D03A0E}"/>
              </a:ext>
            </a:extLst>
          </p:cNvPr>
          <p:cNvSpPr txBox="1"/>
          <p:nvPr/>
        </p:nvSpPr>
        <p:spPr>
          <a:xfrm>
            <a:off x="838200" y="1765002"/>
            <a:ext cx="10703293" cy="4194225"/>
          </a:xfrm>
          <a:prstGeom prst="rect">
            <a:avLst/>
          </a:prstGeom>
          <a:noFill/>
        </p:spPr>
        <p:txBody>
          <a:bodyPr wrap="square">
            <a:spAutoFit/>
          </a:bodyPr>
          <a:lstStyle/>
          <a:p>
            <a:pPr marL="342900" marR="285750" lvl="0" indent="-342900" fontAlgn="base">
              <a:lnSpc>
                <a:spcPct val="107000"/>
              </a:lnSpc>
              <a:spcAft>
                <a:spcPts val="1675"/>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“Open source software library for machine intelligence” </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675"/>
              </a:spcAft>
              <a:buClr>
                <a:srgbClr val="CDCDCD"/>
              </a:buClr>
              <a:buSzPts val="2000"/>
              <a:buFont typeface="Arial" panose="020B0604020202020204" pitchFamily="34" charset="0"/>
              <a:buChar char="•"/>
            </a:pPr>
            <a:r>
              <a:rPr lang="en-GB" sz="16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Available on GitHub</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310"/>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Flexibility—express your computation as a data flow graph </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675"/>
              </a:spcAft>
              <a:buClr>
                <a:srgbClr val="CDCDCD"/>
              </a:buClr>
              <a:buSzPts val="2000"/>
              <a:buFont typeface="Arial" panose="020B0604020202020204" pitchFamily="34" charset="0"/>
              <a:buChar char="•"/>
            </a:pPr>
            <a:r>
              <a:rPr lang="en-GB" sz="16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If you can express it in TF syntax, you can run it</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485"/>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Portability—CPUs and GPUs, workstation, server, mobile</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485"/>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Language options—Python, C++, Go, Java</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310"/>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Performance—Tuned for performance on CPUs and GPUs  </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510"/>
              </a:spcAft>
              <a:buClr>
                <a:srgbClr val="CDCDCD"/>
              </a:buClr>
              <a:buSzPts val="2000"/>
              <a:buFont typeface="Arial" panose="020B0604020202020204" pitchFamily="34" charset="0"/>
              <a:buChar char="•"/>
            </a:pPr>
            <a:r>
              <a:rPr lang="en-GB" sz="16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Assign tasks to different hardware devices  </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675"/>
              </a:spcAft>
              <a:buClr>
                <a:srgbClr val="CDCDCD"/>
              </a:buClr>
              <a:buSzPts val="2000"/>
              <a:buFont typeface="Arial" panose="020B0604020202020204" pitchFamily="34" charset="0"/>
              <a:buChar char="•"/>
            </a:pPr>
            <a:r>
              <a:rPr lang="en-GB" sz="16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Uses CUDNN</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726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What Is </a:t>
            </a:r>
            <a:r>
              <a:rPr lang="en-GB" dirty="0" err="1"/>
              <a:t>Keras</a:t>
            </a:r>
            <a:r>
              <a:rPr lang="en-GB" dirty="0"/>
              <a:t>? </a:t>
            </a:r>
            <a:r>
              <a:rPr lang="en-GB" sz="2400" b="1" dirty="0">
                <a:solidFill>
                  <a:srgbClr val="00B050"/>
                </a:solidFill>
              </a:rPr>
              <a:t>(Created by keras.io)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2" name="Group 1">
            <a:extLst>
              <a:ext uri="{FF2B5EF4-FFF2-40B4-BE49-F238E27FC236}">
                <a16:creationId xmlns:a16="http://schemas.microsoft.com/office/drawing/2014/main" id="{3D783AF0-6D02-C12D-B266-0F17783AB5DE}"/>
              </a:ext>
            </a:extLst>
          </p:cNvPr>
          <p:cNvGrpSpPr/>
          <p:nvPr/>
        </p:nvGrpSpPr>
        <p:grpSpPr>
          <a:xfrm>
            <a:off x="1323022" y="1831164"/>
            <a:ext cx="9545956" cy="3822055"/>
            <a:chOff x="0" y="0"/>
            <a:chExt cx="9546030" cy="3822192"/>
          </a:xfrm>
        </p:grpSpPr>
        <p:sp>
          <p:nvSpPr>
            <p:cNvPr id="9" name="Rectangle 8">
              <a:extLst>
                <a:ext uri="{FF2B5EF4-FFF2-40B4-BE49-F238E27FC236}">
                  <a16:creationId xmlns:a16="http://schemas.microsoft.com/office/drawing/2014/main" id="{8C15FF78-5078-E5A2-27BD-AFEE79B70B31}"/>
                </a:ext>
              </a:extLst>
            </p:cNvPr>
            <p:cNvSpPr/>
            <p:nvPr/>
          </p:nvSpPr>
          <p:spPr>
            <a:xfrm>
              <a:off x="0" y="37404"/>
              <a:ext cx="117906" cy="376352"/>
            </a:xfrm>
            <a:prstGeom prst="rect">
              <a:avLst/>
            </a:prstGeom>
            <a:ln>
              <a:noFill/>
            </a:ln>
          </p:spPr>
          <p:txBody>
            <a:bodyPr vert="horz" lIns="0" tIns="0" rIns="0" bIns="0" rtlCol="0">
              <a:noAutofit/>
            </a:bodyPr>
            <a:lstStyle/>
            <a:p>
              <a:pPr>
                <a:lnSpc>
                  <a:spcPct val="107000"/>
                </a:lnSpc>
                <a:spcAft>
                  <a:spcPts val="800"/>
                </a:spcAft>
              </a:pPr>
              <a:r>
                <a:rPr lang="en-GB" sz="2000">
                  <a:solidFill>
                    <a:srgbClr val="CDCDCD"/>
                  </a:solidFill>
                  <a:effectLst/>
                  <a:latin typeface="Arial" panose="020B0604020202020204" pitchFamily="34" charset="0"/>
                  <a:ea typeface="Arial" panose="020B0604020202020204" pitchFamily="34" charset="0"/>
                </a:rPr>
                <a:t>•</a:t>
              </a:r>
              <a:endParaRPr lang="en-GB" sz="1100">
                <a:solidFill>
                  <a:srgbClr val="000000"/>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874482E7-65F7-03E4-5CA9-082864417718}"/>
                </a:ext>
              </a:extLst>
            </p:cNvPr>
            <p:cNvSpPr/>
            <p:nvPr/>
          </p:nvSpPr>
          <p:spPr>
            <a:xfrm>
              <a:off x="344424" y="28871"/>
              <a:ext cx="176522" cy="391155"/>
            </a:xfrm>
            <a:prstGeom prst="rect">
              <a:avLst/>
            </a:prstGeom>
            <a:ln>
              <a:noFill/>
            </a:ln>
          </p:spPr>
          <p:txBody>
            <a:bodyPr vert="horz" lIns="0" tIns="0" rIns="0" bIns="0" rtlCol="0">
              <a:noAutofit/>
            </a:bodyPr>
            <a:lstStyle/>
            <a:p>
              <a:pPr>
                <a:lnSpc>
                  <a:spcPct val="107000"/>
                </a:lnSpc>
                <a:spcAft>
                  <a:spcPts val="800"/>
                </a:spcAft>
              </a:pPr>
              <a:r>
                <a:rPr lang="en-GB" sz="20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a:t>
              </a:r>
              <a:endParaRPr lang="en-GB" sz="1100">
                <a:solidFill>
                  <a:srgbClr val="000000"/>
                </a:solidFill>
                <a:effectLst/>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DACA58A9-2408-0962-5142-0DF1B41CFA67}"/>
                </a:ext>
              </a:extLst>
            </p:cNvPr>
            <p:cNvSpPr/>
            <p:nvPr/>
          </p:nvSpPr>
          <p:spPr>
            <a:xfrm>
              <a:off x="478533" y="28871"/>
              <a:ext cx="5884178" cy="391155"/>
            </a:xfrm>
            <a:prstGeom prst="rect">
              <a:avLst/>
            </a:prstGeom>
            <a:ln>
              <a:noFill/>
            </a:ln>
          </p:spPr>
          <p:txBody>
            <a:bodyPr vert="horz" lIns="0" tIns="0" rIns="0" bIns="0" rtlCol="0">
              <a:noAutofit/>
            </a:bodyPr>
            <a:lstStyle/>
            <a:p>
              <a:pPr>
                <a:lnSpc>
                  <a:spcPct val="107000"/>
                </a:lnSpc>
                <a:spcAft>
                  <a:spcPts val="800"/>
                </a:spcAft>
              </a:pPr>
              <a:r>
                <a:rPr lang="en-GB" sz="2000" dirty="0" err="1">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Keras</a:t>
              </a:r>
              <a:r>
                <a:rPr lang="en-GB" sz="2000" dirty="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 is a deep learning API written in </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B981B703-2F67-718B-3B32-C3DD3F34E898}"/>
                </a:ext>
              </a:extLst>
            </p:cNvPr>
            <p:cNvSpPr/>
            <p:nvPr/>
          </p:nvSpPr>
          <p:spPr>
            <a:xfrm>
              <a:off x="344424" y="303730"/>
              <a:ext cx="5943039"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Python, running on top of the machine </a:t>
              </a:r>
              <a:endParaRPr lang="en-GB" sz="1100">
                <a:solidFill>
                  <a:srgbClr val="000000"/>
                </a:solidFill>
                <a:effectLst/>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E975F513-76E9-2EF7-4D7C-A2C766CBD902}"/>
                </a:ext>
              </a:extLst>
            </p:cNvPr>
            <p:cNvSpPr/>
            <p:nvPr/>
          </p:nvSpPr>
          <p:spPr>
            <a:xfrm>
              <a:off x="344424" y="577764"/>
              <a:ext cx="4739835" cy="391155"/>
            </a:xfrm>
            <a:prstGeom prst="rect">
              <a:avLst/>
            </a:prstGeom>
            <a:ln>
              <a:noFill/>
            </a:ln>
          </p:spPr>
          <p:txBody>
            <a:bodyPr vert="horz" lIns="0" tIns="0" rIns="0" bIns="0" rtlCol="0">
              <a:noAutofit/>
            </a:bodyPr>
            <a:lstStyle/>
            <a:p>
              <a:pPr>
                <a:lnSpc>
                  <a:spcPct val="107000"/>
                </a:lnSpc>
                <a:spcAft>
                  <a:spcPts val="800"/>
                </a:spcAft>
              </a:pPr>
              <a:r>
                <a:rPr lang="en-GB" sz="20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learning platform TensorFlow” </a:t>
              </a:r>
              <a:endParaRPr lang="en-GB" sz="110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30DDF861-87A6-A669-06D3-B3A31005E454}"/>
                </a:ext>
              </a:extLst>
            </p:cNvPr>
            <p:cNvSpPr/>
            <p:nvPr/>
          </p:nvSpPr>
          <p:spPr>
            <a:xfrm>
              <a:off x="573024" y="1136333"/>
              <a:ext cx="106413" cy="339668"/>
            </a:xfrm>
            <a:prstGeom prst="rect">
              <a:avLst/>
            </a:prstGeom>
            <a:ln>
              <a:noFill/>
            </a:ln>
          </p:spPr>
          <p:txBody>
            <a:bodyPr vert="horz" lIns="0" tIns="0" rIns="0" bIns="0" rtlCol="0">
              <a:noAutofit/>
            </a:bodyPr>
            <a:lstStyle/>
            <a:p>
              <a:pPr>
                <a:lnSpc>
                  <a:spcPct val="107000"/>
                </a:lnSpc>
                <a:spcAft>
                  <a:spcPts val="800"/>
                </a:spcAft>
              </a:pPr>
              <a:r>
                <a:rPr lang="en-GB" sz="1800">
                  <a:solidFill>
                    <a:srgbClr val="CDCDCD"/>
                  </a:solidFill>
                  <a:effectLst/>
                  <a:latin typeface="Arial" panose="020B0604020202020204" pitchFamily="34" charset="0"/>
                  <a:ea typeface="Arial" panose="020B0604020202020204" pitchFamily="34" charset="0"/>
                </a:rPr>
                <a:t>•</a:t>
              </a:r>
              <a:endParaRPr lang="en-GB" sz="1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53F7F034-E87D-4831-9A58-144592ACE7B4}"/>
                </a:ext>
              </a:extLst>
            </p:cNvPr>
            <p:cNvSpPr/>
            <p:nvPr/>
          </p:nvSpPr>
          <p:spPr>
            <a:xfrm>
              <a:off x="914348" y="1128632"/>
              <a:ext cx="5185061"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Comes preinstalled with TensorFlow 2</a:t>
              </a:r>
              <a:endParaRPr lang="en-GB" sz="1100">
                <a:solidFill>
                  <a:srgbClr val="000000"/>
                </a:solidFill>
                <a:effectLst/>
                <a:latin typeface="Calibri" panose="020F0502020204030204" pitchFamily="34" charset="0"/>
                <a:ea typeface="Calibri" panose="020F0502020204030204" pitchFamily="34" charset="0"/>
              </a:endParaRPr>
            </a:p>
          </p:txBody>
        </p:sp>
        <p:pic>
          <p:nvPicPr>
            <p:cNvPr id="16" name="Picture 15">
              <a:extLst>
                <a:ext uri="{FF2B5EF4-FFF2-40B4-BE49-F238E27FC236}">
                  <a16:creationId xmlns:a16="http://schemas.microsoft.com/office/drawing/2014/main" id="{2F862991-986F-3B9B-B689-A55DD0A4E1F7}"/>
                </a:ext>
              </a:extLst>
            </p:cNvPr>
            <p:cNvPicPr/>
            <p:nvPr/>
          </p:nvPicPr>
          <p:blipFill>
            <a:blip r:embed="rId4"/>
            <a:stretch>
              <a:fillRect/>
            </a:stretch>
          </p:blipFill>
          <p:spPr>
            <a:xfrm>
              <a:off x="5379414" y="0"/>
              <a:ext cx="4166616" cy="3822192"/>
            </a:xfrm>
            <a:prstGeom prst="rect">
              <a:avLst/>
            </a:prstGeom>
          </p:spPr>
        </p:pic>
        <p:pic>
          <p:nvPicPr>
            <p:cNvPr id="17" name="Picture 16">
              <a:extLst>
                <a:ext uri="{FF2B5EF4-FFF2-40B4-BE49-F238E27FC236}">
                  <a16:creationId xmlns:a16="http://schemas.microsoft.com/office/drawing/2014/main" id="{F2BF1072-62B1-C01B-8BF6-33EF80092EBD}"/>
                </a:ext>
              </a:extLst>
            </p:cNvPr>
            <p:cNvPicPr/>
            <p:nvPr/>
          </p:nvPicPr>
          <p:blipFill>
            <a:blip r:embed="rId5"/>
            <a:stretch>
              <a:fillRect/>
            </a:stretch>
          </p:blipFill>
          <p:spPr>
            <a:xfrm>
              <a:off x="213054" y="1856232"/>
              <a:ext cx="4669536" cy="1755648"/>
            </a:xfrm>
            <a:prstGeom prst="rect">
              <a:avLst/>
            </a:prstGeom>
          </p:spPr>
        </p:pic>
        <p:sp>
          <p:nvSpPr>
            <p:cNvPr id="18" name="Shape 185">
              <a:extLst>
                <a:ext uri="{FF2B5EF4-FFF2-40B4-BE49-F238E27FC236}">
                  <a16:creationId xmlns:a16="http://schemas.microsoft.com/office/drawing/2014/main" id="{E30D8A52-9F60-AF7A-E3F7-1BAC223E008D}"/>
                </a:ext>
              </a:extLst>
            </p:cNvPr>
            <p:cNvSpPr/>
            <p:nvPr/>
          </p:nvSpPr>
          <p:spPr>
            <a:xfrm>
              <a:off x="5123382" y="2389632"/>
              <a:ext cx="509016" cy="685800"/>
            </a:xfrm>
            <a:custGeom>
              <a:avLst/>
              <a:gdLst/>
              <a:ahLst/>
              <a:cxnLst/>
              <a:rect l="0" t="0" r="0" b="0"/>
              <a:pathLst>
                <a:path w="509016" h="685800">
                  <a:moveTo>
                    <a:pt x="254508" y="0"/>
                  </a:moveTo>
                  <a:lnTo>
                    <a:pt x="509016" y="342900"/>
                  </a:lnTo>
                  <a:lnTo>
                    <a:pt x="254508" y="685800"/>
                  </a:lnTo>
                  <a:lnTo>
                    <a:pt x="254508" y="514350"/>
                  </a:lnTo>
                  <a:lnTo>
                    <a:pt x="0" y="514350"/>
                  </a:lnTo>
                  <a:lnTo>
                    <a:pt x="0" y="171450"/>
                  </a:lnTo>
                  <a:lnTo>
                    <a:pt x="254508" y="171450"/>
                  </a:lnTo>
                  <a:lnTo>
                    <a:pt x="254508" y="0"/>
                  </a:lnTo>
                  <a:close/>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grpSp>
    </p:spTree>
    <p:extLst>
      <p:ext uri="{BB962C8B-B14F-4D97-AF65-F5344CB8AC3E}">
        <p14:creationId xmlns:p14="http://schemas.microsoft.com/office/powerpoint/2010/main" val="2852209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err="1"/>
              <a:t>Keras</a:t>
            </a:r>
            <a:r>
              <a:rPr lang="en-GB" dirty="0"/>
              <a:t> Deep Learning Workflow</a:t>
            </a:r>
            <a:r>
              <a:rPr lang="en-GB" sz="2400" b="1" dirty="0">
                <a:solidFill>
                  <a:srgbClr val="00B050"/>
                </a:solidFill>
              </a:rPr>
              <a:t>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aphicFrame>
        <p:nvGraphicFramePr>
          <p:cNvPr id="5" name="Table 4">
            <a:extLst>
              <a:ext uri="{FF2B5EF4-FFF2-40B4-BE49-F238E27FC236}">
                <a16:creationId xmlns:a16="http://schemas.microsoft.com/office/drawing/2014/main" id="{92649C91-A09E-DA2B-C95B-58FC585FF7C1}"/>
              </a:ext>
            </a:extLst>
          </p:cNvPr>
          <p:cNvGraphicFramePr>
            <a:graphicFrameLocks noGrp="1"/>
          </p:cNvGraphicFramePr>
          <p:nvPr>
            <p:extLst>
              <p:ext uri="{D42A27DB-BD31-4B8C-83A1-F6EECF244321}">
                <p14:modId xmlns:p14="http://schemas.microsoft.com/office/powerpoint/2010/main" val="1242144490"/>
              </p:ext>
            </p:extLst>
          </p:nvPr>
        </p:nvGraphicFramePr>
        <p:xfrm>
          <a:off x="1594167" y="2112781"/>
          <a:ext cx="9003665" cy="3258820"/>
        </p:xfrm>
        <a:graphic>
          <a:graphicData uri="http://schemas.openxmlformats.org/drawingml/2006/table">
            <a:tbl>
              <a:tblPr firstRow="1" firstCol="1" bandRow="1">
                <a:tableStyleId>{93296810-A885-4BE3-A3E7-6D5BEEA58F35}</a:tableStyleId>
              </a:tblPr>
              <a:tblGrid>
                <a:gridCol w="801370">
                  <a:extLst>
                    <a:ext uri="{9D8B030D-6E8A-4147-A177-3AD203B41FA5}">
                      <a16:colId xmlns:a16="http://schemas.microsoft.com/office/drawing/2014/main" val="1290082159"/>
                    </a:ext>
                  </a:extLst>
                </a:gridCol>
                <a:gridCol w="8202295">
                  <a:extLst>
                    <a:ext uri="{9D8B030D-6E8A-4147-A177-3AD203B41FA5}">
                      <a16:colId xmlns:a16="http://schemas.microsoft.com/office/drawing/2014/main" val="1183740522"/>
                    </a:ext>
                  </a:extLst>
                </a:gridCol>
              </a:tblGrid>
              <a:tr h="814070">
                <a:tc>
                  <a:txBody>
                    <a:bodyPr/>
                    <a:lstStyle/>
                    <a:p>
                      <a:pPr>
                        <a:lnSpc>
                          <a:spcPct val="107000"/>
                        </a:lnSpc>
                        <a:spcAft>
                          <a:spcPts val="800"/>
                        </a:spcAft>
                      </a:pPr>
                      <a:r>
                        <a:rPr lang="en-GB" sz="3200">
                          <a:effectLst/>
                        </a:rPr>
                        <a:t>1</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tc>
                  <a:txBody>
                    <a:bodyPr/>
                    <a:lstStyle/>
                    <a:p>
                      <a:pPr marR="1022985" algn="ctr">
                        <a:lnSpc>
                          <a:spcPct val="107000"/>
                        </a:lnSpc>
                        <a:spcAft>
                          <a:spcPts val="800"/>
                        </a:spcAft>
                      </a:pPr>
                      <a:r>
                        <a:rPr lang="en-GB" sz="2000">
                          <a:effectLst/>
                        </a:rPr>
                        <a:t>Prepare the Data</a:t>
                      </a:r>
                      <a:endParaRPr lang="en-GB" sz="1100">
                        <a:effectLst/>
                      </a:endParaRPr>
                    </a:p>
                    <a:p>
                      <a:pPr marR="1019175" algn="ctr">
                        <a:lnSpc>
                          <a:spcPct val="107000"/>
                        </a:lnSpc>
                        <a:spcAft>
                          <a:spcPts val="800"/>
                        </a:spcAft>
                      </a:pPr>
                      <a:r>
                        <a:rPr lang="en-GB" sz="1600">
                          <a:effectLst/>
                        </a:rPr>
                        <a:t>TFRecords</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extLst>
                  <a:ext uri="{0D108BD9-81ED-4DB2-BD59-A6C34878D82A}">
                    <a16:rowId xmlns:a16="http://schemas.microsoft.com/office/drawing/2014/main" val="252511729"/>
                  </a:ext>
                </a:extLst>
              </a:tr>
              <a:tr h="814070">
                <a:tc>
                  <a:txBody>
                    <a:bodyPr/>
                    <a:lstStyle/>
                    <a:p>
                      <a:pPr>
                        <a:lnSpc>
                          <a:spcPct val="107000"/>
                        </a:lnSpc>
                        <a:spcAft>
                          <a:spcPts val="800"/>
                        </a:spcAft>
                      </a:pPr>
                      <a:r>
                        <a:rPr lang="en-GB" sz="3200">
                          <a:effectLst/>
                        </a:rPr>
                        <a:t>2</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tc>
                  <a:txBody>
                    <a:bodyPr/>
                    <a:lstStyle/>
                    <a:p>
                      <a:pPr marL="2121535">
                        <a:lnSpc>
                          <a:spcPct val="107000"/>
                        </a:lnSpc>
                        <a:spcAft>
                          <a:spcPts val="800"/>
                        </a:spcAft>
                      </a:pPr>
                      <a:r>
                        <a:rPr lang="en-GB" sz="2000" dirty="0">
                          <a:effectLst/>
                        </a:rPr>
                        <a:t>Build the </a:t>
                      </a:r>
                      <a:r>
                        <a:rPr lang="en-GB" sz="2000" dirty="0" err="1">
                          <a:effectLst/>
                        </a:rPr>
                        <a:t>Keras</a:t>
                      </a:r>
                      <a:r>
                        <a:rPr lang="en-GB" sz="2000" dirty="0">
                          <a:effectLst/>
                        </a:rPr>
                        <a:t> Model</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extLst>
                  <a:ext uri="{0D108BD9-81ED-4DB2-BD59-A6C34878D82A}">
                    <a16:rowId xmlns:a16="http://schemas.microsoft.com/office/drawing/2014/main" val="3239780651"/>
                  </a:ext>
                </a:extLst>
              </a:tr>
              <a:tr h="814070">
                <a:tc>
                  <a:txBody>
                    <a:bodyPr/>
                    <a:lstStyle/>
                    <a:p>
                      <a:pPr>
                        <a:lnSpc>
                          <a:spcPct val="107000"/>
                        </a:lnSpc>
                        <a:spcAft>
                          <a:spcPts val="800"/>
                        </a:spcAft>
                      </a:pPr>
                      <a:r>
                        <a:rPr lang="en-GB" sz="3200">
                          <a:effectLst/>
                        </a:rPr>
                        <a:t>3</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tc>
                  <a:txBody>
                    <a:bodyPr/>
                    <a:lstStyle/>
                    <a:p>
                      <a:pPr marR="1021715" algn="ctr">
                        <a:lnSpc>
                          <a:spcPct val="107000"/>
                        </a:lnSpc>
                        <a:spcAft>
                          <a:spcPts val="800"/>
                        </a:spcAft>
                      </a:pPr>
                      <a:r>
                        <a:rPr lang="en-GB" sz="2000">
                          <a:effectLst/>
                        </a:rPr>
                        <a:t>Train the Model</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extLst>
                  <a:ext uri="{0D108BD9-81ED-4DB2-BD59-A6C34878D82A}">
                    <a16:rowId xmlns:a16="http://schemas.microsoft.com/office/drawing/2014/main" val="2773100099"/>
                  </a:ext>
                </a:extLst>
              </a:tr>
              <a:tr h="816610">
                <a:tc>
                  <a:txBody>
                    <a:bodyPr/>
                    <a:lstStyle/>
                    <a:p>
                      <a:pPr>
                        <a:lnSpc>
                          <a:spcPct val="107000"/>
                        </a:lnSpc>
                        <a:spcAft>
                          <a:spcPts val="800"/>
                        </a:spcAft>
                      </a:pPr>
                      <a:r>
                        <a:rPr lang="en-GB" sz="3200">
                          <a:effectLst/>
                        </a:rPr>
                        <a:t>4</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tc>
                  <a:txBody>
                    <a:bodyPr/>
                    <a:lstStyle/>
                    <a:p>
                      <a:pPr marL="2273935">
                        <a:lnSpc>
                          <a:spcPct val="107000"/>
                        </a:lnSpc>
                        <a:spcAft>
                          <a:spcPts val="800"/>
                        </a:spcAft>
                      </a:pPr>
                      <a:r>
                        <a:rPr lang="en-GB" sz="2000" dirty="0">
                          <a:effectLst/>
                        </a:rPr>
                        <a:t>Evaluate the Model</a:t>
                      </a:r>
                      <a:endParaRPr lang="en-GB" sz="1100" dirty="0">
                        <a:effectLst/>
                      </a:endParaRPr>
                    </a:p>
                    <a:p>
                      <a:pPr marR="1018540" algn="ctr">
                        <a:lnSpc>
                          <a:spcPct val="107000"/>
                        </a:lnSpc>
                        <a:spcAft>
                          <a:spcPts val="800"/>
                        </a:spcAft>
                      </a:pPr>
                      <a:r>
                        <a:rPr lang="en-GB" sz="1600" dirty="0">
                          <a:effectLst/>
                        </a:rPr>
                        <a:t>(DICE, </a:t>
                      </a:r>
                      <a:r>
                        <a:rPr lang="en-GB" sz="1600" dirty="0" err="1">
                          <a:effectLst/>
                        </a:rPr>
                        <a:t>TensorBoard</a:t>
                      </a:r>
                      <a:r>
                        <a:rPr lang="en-GB" sz="1600" dirty="0">
                          <a:effectLst/>
                        </a:rPr>
                        <a:t>)</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extLst>
                  <a:ext uri="{0D108BD9-81ED-4DB2-BD59-A6C34878D82A}">
                    <a16:rowId xmlns:a16="http://schemas.microsoft.com/office/drawing/2014/main" val="238953145"/>
                  </a:ext>
                </a:extLst>
              </a:tr>
            </a:tbl>
          </a:graphicData>
        </a:graphic>
      </p:graphicFrame>
    </p:spTree>
    <p:extLst>
      <p:ext uri="{BB962C8B-B14F-4D97-AF65-F5344CB8AC3E}">
        <p14:creationId xmlns:p14="http://schemas.microsoft.com/office/powerpoint/2010/main" val="4183877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9600" dirty="0">
                <a:solidFill>
                  <a:schemeClr val="tx1">
                    <a:lumMod val="75000"/>
                    <a:lumOff val="25000"/>
                  </a:schemeClr>
                </a:solidFill>
              </a:rPr>
              <a:t>Start the Lab!</a:t>
            </a:r>
            <a:endParaRPr lang="en-GB" sz="7200" dirty="0">
              <a:solidFill>
                <a:schemeClr val="tx1">
                  <a:lumMod val="75000"/>
                  <a:lumOff val="25000"/>
                </a:schemeClr>
              </a:solidFill>
            </a:endParaRPr>
          </a:p>
        </p:txBody>
      </p:sp>
      <p:grpSp>
        <p:nvGrpSpPr>
          <p:cNvPr id="9" name="Group 8">
            <a:extLst>
              <a:ext uri="{FF2B5EF4-FFF2-40B4-BE49-F238E27FC236}">
                <a16:creationId xmlns:a16="http://schemas.microsoft.com/office/drawing/2014/main" id="{709BB63F-6C97-4891-B576-20CDD464FFEE}"/>
              </a:ext>
            </a:extLst>
          </p:cNvPr>
          <p:cNvGrpSpPr/>
          <p:nvPr/>
        </p:nvGrpSpPr>
        <p:grpSpPr>
          <a:xfrm>
            <a:off x="4367555" y="261114"/>
            <a:ext cx="960359" cy="877088"/>
            <a:chOff x="4215988" y="5793696"/>
            <a:chExt cx="960359" cy="877088"/>
          </a:xfrm>
        </p:grpSpPr>
        <p:pic>
          <p:nvPicPr>
            <p:cNvPr id="10" name="Picture 9" descr="A picture containing schematic&#10;&#10;Description automatically generated">
              <a:extLst>
                <a:ext uri="{FF2B5EF4-FFF2-40B4-BE49-F238E27FC236}">
                  <a16:creationId xmlns:a16="http://schemas.microsoft.com/office/drawing/2014/main" id="{C15B4298-3C10-4812-8865-6EC37F1A7F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11" name="Straight Connector 10">
              <a:extLst>
                <a:ext uri="{FF2B5EF4-FFF2-40B4-BE49-F238E27FC236}">
                  <a16:creationId xmlns:a16="http://schemas.microsoft.com/office/drawing/2014/main" id="{0D91748F-BD58-42C1-80A6-566F2E3DE477}"/>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81506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09BB63F-6C97-4891-B576-20CDD464FFEE}"/>
              </a:ext>
            </a:extLst>
          </p:cNvPr>
          <p:cNvGrpSpPr/>
          <p:nvPr/>
        </p:nvGrpSpPr>
        <p:grpSpPr>
          <a:xfrm>
            <a:off x="4367555" y="261114"/>
            <a:ext cx="960359" cy="877088"/>
            <a:chOff x="4215988" y="5793696"/>
            <a:chExt cx="960359" cy="877088"/>
          </a:xfrm>
        </p:grpSpPr>
        <p:pic>
          <p:nvPicPr>
            <p:cNvPr id="10" name="Picture 9" descr="A picture containing schematic&#10;&#10;Description automatically generated">
              <a:extLst>
                <a:ext uri="{FF2B5EF4-FFF2-40B4-BE49-F238E27FC236}">
                  <a16:creationId xmlns:a16="http://schemas.microsoft.com/office/drawing/2014/main" id="{C15B4298-3C10-4812-8865-6EC37F1A7F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11" name="Straight Connector 10">
              <a:extLst>
                <a:ext uri="{FF2B5EF4-FFF2-40B4-BE49-F238E27FC236}">
                  <a16:creationId xmlns:a16="http://schemas.microsoft.com/office/drawing/2014/main" id="{0D91748F-BD58-42C1-80A6-566F2E3DE477}"/>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5" name="Picture 4" descr="A screenshot of a computer&#10;&#10;Description automatically generated with medium confidence">
            <a:extLst>
              <a:ext uri="{FF2B5EF4-FFF2-40B4-BE49-F238E27FC236}">
                <a16:creationId xmlns:a16="http://schemas.microsoft.com/office/drawing/2014/main" id="{6D445E7A-F63A-A59E-89B0-700692028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706" y="1221114"/>
            <a:ext cx="5578367" cy="5347904"/>
          </a:xfrm>
          <a:prstGeom prst="rect">
            <a:avLst/>
          </a:prstGeom>
        </p:spPr>
      </p:pic>
    </p:spTree>
    <p:extLst>
      <p:ext uri="{BB962C8B-B14F-4D97-AF65-F5344CB8AC3E}">
        <p14:creationId xmlns:p14="http://schemas.microsoft.com/office/powerpoint/2010/main" val="3218473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9600" dirty="0">
                <a:solidFill>
                  <a:schemeClr val="tx1">
                    <a:lumMod val="75000"/>
                    <a:lumOff val="25000"/>
                  </a:schemeClr>
                </a:solidFill>
              </a:rPr>
              <a:t>Start the Lab!</a:t>
            </a:r>
            <a:endParaRPr lang="en-GB" sz="7200" dirty="0">
              <a:solidFill>
                <a:schemeClr val="tx1">
                  <a:lumMod val="75000"/>
                  <a:lumOff val="25000"/>
                </a:schemeClr>
              </a:solidFill>
            </a:endParaRPr>
          </a:p>
        </p:txBody>
      </p:sp>
      <p:grpSp>
        <p:nvGrpSpPr>
          <p:cNvPr id="9" name="Group 8">
            <a:extLst>
              <a:ext uri="{FF2B5EF4-FFF2-40B4-BE49-F238E27FC236}">
                <a16:creationId xmlns:a16="http://schemas.microsoft.com/office/drawing/2014/main" id="{709BB63F-6C97-4891-B576-20CDD464FFEE}"/>
              </a:ext>
            </a:extLst>
          </p:cNvPr>
          <p:cNvGrpSpPr/>
          <p:nvPr/>
        </p:nvGrpSpPr>
        <p:grpSpPr>
          <a:xfrm>
            <a:off x="4367555" y="261114"/>
            <a:ext cx="960359" cy="877088"/>
            <a:chOff x="4215988" y="5793696"/>
            <a:chExt cx="960359" cy="877088"/>
          </a:xfrm>
        </p:grpSpPr>
        <p:pic>
          <p:nvPicPr>
            <p:cNvPr id="10" name="Picture 9" descr="A picture containing schematic&#10;&#10;Description automatically generated">
              <a:extLst>
                <a:ext uri="{FF2B5EF4-FFF2-40B4-BE49-F238E27FC236}">
                  <a16:creationId xmlns:a16="http://schemas.microsoft.com/office/drawing/2014/main" id="{C15B4298-3C10-4812-8865-6EC37F1A7F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11" name="Straight Connector 10">
              <a:extLst>
                <a:ext uri="{FF2B5EF4-FFF2-40B4-BE49-F238E27FC236}">
                  <a16:creationId xmlns:a16="http://schemas.microsoft.com/office/drawing/2014/main" id="{0D91748F-BD58-42C1-80A6-566F2E3DE477}"/>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screenshot of a computer&#10;&#10;Description automatically generated">
            <a:extLst>
              <a:ext uri="{FF2B5EF4-FFF2-40B4-BE49-F238E27FC236}">
                <a16:creationId xmlns:a16="http://schemas.microsoft.com/office/drawing/2014/main" id="{6C7C072C-C59A-AB78-2814-5353FF465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537" y="1138202"/>
            <a:ext cx="5982007" cy="545493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E04EA06-45CC-BD4D-8476-11CA9B410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456" y="1138202"/>
            <a:ext cx="5581937" cy="5499383"/>
          </a:xfrm>
          <a:prstGeom prst="rect">
            <a:avLst/>
          </a:prstGeom>
        </p:spPr>
      </p:pic>
    </p:spTree>
    <p:extLst>
      <p:ext uri="{BB962C8B-B14F-4D97-AF65-F5344CB8AC3E}">
        <p14:creationId xmlns:p14="http://schemas.microsoft.com/office/powerpoint/2010/main" val="830611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1</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2" name="Rectangle 2">
            <a:extLst>
              <a:ext uri="{FF2B5EF4-FFF2-40B4-BE49-F238E27FC236}">
                <a16:creationId xmlns:a16="http://schemas.microsoft.com/office/drawing/2014/main" id="{EB03BE65-17E8-1DE7-9A51-E891E3CA9D1C}"/>
              </a:ext>
            </a:extLst>
          </p:cNvPr>
          <p:cNvSpPr>
            <a:spLocks noChangeArrowheads="1"/>
          </p:cNvSpPr>
          <p:nvPr/>
        </p:nvSpPr>
        <p:spPr bwMode="auto">
          <a:xfrm>
            <a:off x="7539935" y="5470529"/>
            <a:ext cx="3813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rgbClr val="76B900"/>
                </a:solidFill>
                <a:effectLst/>
                <a:latin typeface="Arial" panose="020B0604020202020204" pitchFamily="34" charset="0"/>
                <a:ea typeface="Trebuchet MS" panose="020B0603020202020204" pitchFamily="34" charset="0"/>
                <a:cs typeface="Trebuchet MS" panose="020B0603020202020204" pitchFamily="34" charset="0"/>
              </a:rPr>
              <a:t>Ensure things are working properly!</a:t>
            </a:r>
            <a:endParaRPr kumimoji="0" lang="en-GB"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0220">
            <a:extLst>
              <a:ext uri="{FF2B5EF4-FFF2-40B4-BE49-F238E27FC236}">
                <a16:creationId xmlns:a16="http://schemas.microsoft.com/office/drawing/2014/main" id="{8401F58B-3980-3728-CFC2-5A39479EA6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7206" y="3221018"/>
            <a:ext cx="4133850" cy="26368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58B481F-4DD6-EEE3-ED6A-B34F547F7F12}"/>
              </a:ext>
            </a:extLst>
          </p:cNvPr>
          <p:cNvSpPr>
            <a:spLocks noChangeArrowheads="1"/>
          </p:cNvSpPr>
          <p:nvPr/>
        </p:nvSpPr>
        <p:spPr bwMode="auto">
          <a:xfrm>
            <a:off x="728313" y="1220470"/>
            <a:ext cx="10625488"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1pPr>
            <a:lvl2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2pPr>
            <a:lvl3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3pPr>
            <a:lvl4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4pPr>
            <a:lvl5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5pPr>
            <a:lvl6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6pPr>
            <a:lvl7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7pPr>
            <a:lvl8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8pPr>
            <a:lvl9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11400" algn="ctr"/>
                <a:tab pos="4092575" algn="ct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Train and test a fully-connected neural network with one hidden layer</a:t>
            </a:r>
            <a:endParaRPr kumimoji="0" lang="en-GB"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2311400" algn="ctr"/>
                <a:tab pos="4092575" algn="ct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For the loss computation we’ll use TF built-in </a:t>
            </a:r>
            <a:r>
              <a:rPr kumimoji="0" lang="en-GB" altLang="en-US"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sparse_softmax_cross_entropy_with_logits</a:t>
            </a:r>
            <a:endParaRPr kumimoji="0" lang="en-GB" altLang="en-US"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Char char="•"/>
              <a:tabLst>
                <a:tab pos="2311400" algn="ctr"/>
                <a:tab pos="4092575" algn="ct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Computes </a:t>
            </a:r>
            <a:r>
              <a:rPr kumimoji="0" lang="en-GB" altLang="en-US" sz="2400" b="0"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softmax</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of the inference output then cross entropy against the correct labels</a:t>
            </a:r>
            <a:endParaRPr kumimoji="0" lang="en-GB"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311400" algn="ctr"/>
                <a:tab pos="4092575" algn="ctr"/>
              </a:tabLst>
            </a:pPr>
            <a:r>
              <a:rPr kumimoji="0" lang="en-GB" altLang="en-US" sz="1000" b="0" i="0" u="none" strike="noStrike" cap="none" normalizeH="0" baseline="0" dirty="0">
                <a:ln>
                  <a:noFill/>
                </a:ln>
                <a:solidFill>
                  <a:srgbClr val="76B900"/>
                </a:solidFill>
                <a:effectLst/>
                <a:latin typeface="Arial" panose="020B0604020202020204" pitchFamily="34" charset="0"/>
                <a:ea typeface="Trebuchet MS" panose="020B0603020202020204" pitchFamily="34" charset="0"/>
                <a:cs typeface="Trebuchet MS" panose="020B0603020202020204" pitchFamily="34" charset="0"/>
              </a:rPr>
              <a:t>(256 x 614) pixels	512	256 x 256 x 2</a:t>
            </a:r>
            <a:endParaRPr kumimoji="0" lang="en-GB" altLang="en-U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6588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Biological Inspiration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12" name="Shape 77">
            <a:extLst>
              <a:ext uri="{FF2B5EF4-FFF2-40B4-BE49-F238E27FC236}">
                <a16:creationId xmlns:a16="http://schemas.microsoft.com/office/drawing/2014/main" id="{DEA13A47-406D-F43A-A4A6-7BD2F3404585}"/>
              </a:ext>
            </a:extLst>
          </p:cNvPr>
          <p:cNvPicPr preferRelativeResize="0"/>
          <p:nvPr/>
        </p:nvPicPr>
        <p:blipFill>
          <a:blip r:embed="rId4">
            <a:alphaModFix/>
          </a:blip>
          <a:stretch>
            <a:fillRect/>
          </a:stretch>
        </p:blipFill>
        <p:spPr>
          <a:xfrm>
            <a:off x="1724604" y="1239506"/>
            <a:ext cx="7070026" cy="4558693"/>
          </a:xfrm>
          <a:prstGeom prst="rect">
            <a:avLst/>
          </a:prstGeom>
          <a:noFill/>
          <a:ln>
            <a:noFill/>
          </a:ln>
        </p:spPr>
      </p:pic>
    </p:spTree>
    <p:extLst>
      <p:ext uri="{BB962C8B-B14F-4D97-AF65-F5344CB8AC3E}">
        <p14:creationId xmlns:p14="http://schemas.microsoft.com/office/powerpoint/2010/main" val="3900534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1</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9" name="Group 8">
            <a:extLst>
              <a:ext uri="{FF2B5EF4-FFF2-40B4-BE49-F238E27FC236}">
                <a16:creationId xmlns:a16="http://schemas.microsoft.com/office/drawing/2014/main" id="{8A985FAE-5236-5BA1-8DF2-EB41A807902C}"/>
              </a:ext>
            </a:extLst>
          </p:cNvPr>
          <p:cNvGrpSpPr/>
          <p:nvPr/>
        </p:nvGrpSpPr>
        <p:grpSpPr>
          <a:xfrm>
            <a:off x="2372671" y="3749776"/>
            <a:ext cx="7446657" cy="1938023"/>
            <a:chOff x="0" y="0"/>
            <a:chExt cx="7447039" cy="1938401"/>
          </a:xfrm>
        </p:grpSpPr>
        <p:sp>
          <p:nvSpPr>
            <p:cNvPr id="10" name="Shape 10769">
              <a:extLst>
                <a:ext uri="{FF2B5EF4-FFF2-40B4-BE49-F238E27FC236}">
                  <a16:creationId xmlns:a16="http://schemas.microsoft.com/office/drawing/2014/main" id="{1E04698B-2132-02E9-1011-D4C1ACA65F32}"/>
                </a:ext>
              </a:extLst>
            </p:cNvPr>
            <p:cNvSpPr/>
            <p:nvPr/>
          </p:nvSpPr>
          <p:spPr>
            <a:xfrm>
              <a:off x="67056"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11" name="Shape 10770">
              <a:extLst>
                <a:ext uri="{FF2B5EF4-FFF2-40B4-BE49-F238E27FC236}">
                  <a16:creationId xmlns:a16="http://schemas.microsoft.com/office/drawing/2014/main" id="{6DC71729-62B9-53AD-54C5-84E2978D1638}"/>
                </a:ext>
              </a:extLst>
            </p:cNvPr>
            <p:cNvSpPr/>
            <p:nvPr/>
          </p:nvSpPr>
          <p:spPr>
            <a:xfrm>
              <a:off x="359664"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12" name="Shape 10771">
              <a:extLst>
                <a:ext uri="{FF2B5EF4-FFF2-40B4-BE49-F238E27FC236}">
                  <a16:creationId xmlns:a16="http://schemas.microsoft.com/office/drawing/2014/main" id="{9FB09086-2FEB-0908-2554-C82A64D824CF}"/>
                </a:ext>
              </a:extLst>
            </p:cNvPr>
            <p:cNvSpPr/>
            <p:nvPr/>
          </p:nvSpPr>
          <p:spPr>
            <a:xfrm>
              <a:off x="652272"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13" name="Shape 10772">
              <a:extLst>
                <a:ext uri="{FF2B5EF4-FFF2-40B4-BE49-F238E27FC236}">
                  <a16:creationId xmlns:a16="http://schemas.microsoft.com/office/drawing/2014/main" id="{4885D827-BB49-CBBA-74B7-51B8506A4A72}"/>
                </a:ext>
              </a:extLst>
            </p:cNvPr>
            <p:cNvSpPr/>
            <p:nvPr/>
          </p:nvSpPr>
          <p:spPr>
            <a:xfrm>
              <a:off x="944880" y="370840"/>
              <a:ext cx="292611" cy="370840"/>
            </a:xfrm>
            <a:custGeom>
              <a:avLst/>
              <a:gdLst/>
              <a:ahLst/>
              <a:cxnLst/>
              <a:rect l="0" t="0" r="0" b="0"/>
              <a:pathLst>
                <a:path w="292611" h="370840">
                  <a:moveTo>
                    <a:pt x="0" y="0"/>
                  </a:moveTo>
                  <a:lnTo>
                    <a:pt x="292611" y="0"/>
                  </a:lnTo>
                  <a:lnTo>
                    <a:pt x="292611"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14" name="Shape 10773">
              <a:extLst>
                <a:ext uri="{FF2B5EF4-FFF2-40B4-BE49-F238E27FC236}">
                  <a16:creationId xmlns:a16="http://schemas.microsoft.com/office/drawing/2014/main" id="{1F4369E3-3053-C803-56A1-87AE83779EB3}"/>
                </a:ext>
              </a:extLst>
            </p:cNvPr>
            <p:cNvSpPr/>
            <p:nvPr/>
          </p:nvSpPr>
          <p:spPr>
            <a:xfrm>
              <a:off x="1237488"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15" name="Shape 10774">
              <a:extLst>
                <a:ext uri="{FF2B5EF4-FFF2-40B4-BE49-F238E27FC236}">
                  <a16:creationId xmlns:a16="http://schemas.microsoft.com/office/drawing/2014/main" id="{96F7A8BA-7D3A-BB3B-CDAC-601F9EFD4AB2}"/>
                </a:ext>
              </a:extLst>
            </p:cNvPr>
            <p:cNvSpPr/>
            <p:nvPr/>
          </p:nvSpPr>
          <p:spPr>
            <a:xfrm>
              <a:off x="1530096"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16" name="Shape 10775">
              <a:extLst>
                <a:ext uri="{FF2B5EF4-FFF2-40B4-BE49-F238E27FC236}">
                  <a16:creationId xmlns:a16="http://schemas.microsoft.com/office/drawing/2014/main" id="{CD730695-FF1D-F9BD-A2C0-9B47659DF0D7}"/>
                </a:ext>
              </a:extLst>
            </p:cNvPr>
            <p:cNvSpPr/>
            <p:nvPr/>
          </p:nvSpPr>
          <p:spPr>
            <a:xfrm>
              <a:off x="1822704" y="370840"/>
              <a:ext cx="292611" cy="370840"/>
            </a:xfrm>
            <a:custGeom>
              <a:avLst/>
              <a:gdLst/>
              <a:ahLst/>
              <a:cxnLst/>
              <a:rect l="0" t="0" r="0" b="0"/>
              <a:pathLst>
                <a:path w="292611" h="370840">
                  <a:moveTo>
                    <a:pt x="0" y="0"/>
                  </a:moveTo>
                  <a:lnTo>
                    <a:pt x="292611" y="0"/>
                  </a:lnTo>
                  <a:lnTo>
                    <a:pt x="292611"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17" name="Shape 10776">
              <a:extLst>
                <a:ext uri="{FF2B5EF4-FFF2-40B4-BE49-F238E27FC236}">
                  <a16:creationId xmlns:a16="http://schemas.microsoft.com/office/drawing/2014/main" id="{F6DC2F55-D8D0-D1CE-C214-BC16C53066AC}"/>
                </a:ext>
              </a:extLst>
            </p:cNvPr>
            <p:cNvSpPr/>
            <p:nvPr/>
          </p:nvSpPr>
          <p:spPr>
            <a:xfrm>
              <a:off x="2115312"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18" name="Shape 10777">
              <a:extLst>
                <a:ext uri="{FF2B5EF4-FFF2-40B4-BE49-F238E27FC236}">
                  <a16:creationId xmlns:a16="http://schemas.microsoft.com/office/drawing/2014/main" id="{F908A62B-4750-5DB7-A5AB-80B5117F1856}"/>
                </a:ext>
              </a:extLst>
            </p:cNvPr>
            <p:cNvSpPr/>
            <p:nvPr/>
          </p:nvSpPr>
          <p:spPr>
            <a:xfrm>
              <a:off x="2407920"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19" name="Shape 10778">
              <a:extLst>
                <a:ext uri="{FF2B5EF4-FFF2-40B4-BE49-F238E27FC236}">
                  <a16:creationId xmlns:a16="http://schemas.microsoft.com/office/drawing/2014/main" id="{AF2E5024-99D7-7E54-3526-8024895A57C6}"/>
                </a:ext>
              </a:extLst>
            </p:cNvPr>
            <p:cNvSpPr/>
            <p:nvPr/>
          </p:nvSpPr>
          <p:spPr>
            <a:xfrm>
              <a:off x="2700529"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20" name="Shape 10779">
              <a:extLst>
                <a:ext uri="{FF2B5EF4-FFF2-40B4-BE49-F238E27FC236}">
                  <a16:creationId xmlns:a16="http://schemas.microsoft.com/office/drawing/2014/main" id="{BA21B808-AD10-0BD0-1621-FBA435F20FA7}"/>
                </a:ext>
              </a:extLst>
            </p:cNvPr>
            <p:cNvSpPr/>
            <p:nvPr/>
          </p:nvSpPr>
          <p:spPr>
            <a:xfrm>
              <a:off x="2993136"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21" name="Shape 10780">
              <a:extLst>
                <a:ext uri="{FF2B5EF4-FFF2-40B4-BE49-F238E27FC236}">
                  <a16:creationId xmlns:a16="http://schemas.microsoft.com/office/drawing/2014/main" id="{40C0BF01-766B-C4AB-0CF2-2A79709E04C4}"/>
                </a:ext>
              </a:extLst>
            </p:cNvPr>
            <p:cNvSpPr/>
            <p:nvPr/>
          </p:nvSpPr>
          <p:spPr>
            <a:xfrm>
              <a:off x="3285745"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22" name="Shape 10781">
              <a:extLst>
                <a:ext uri="{FF2B5EF4-FFF2-40B4-BE49-F238E27FC236}">
                  <a16:creationId xmlns:a16="http://schemas.microsoft.com/office/drawing/2014/main" id="{36E072C0-4276-EC0E-4C90-FE494816782E}"/>
                </a:ext>
              </a:extLst>
            </p:cNvPr>
            <p:cNvSpPr/>
            <p:nvPr/>
          </p:nvSpPr>
          <p:spPr>
            <a:xfrm>
              <a:off x="3578352"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23" name="Shape 10782">
              <a:extLst>
                <a:ext uri="{FF2B5EF4-FFF2-40B4-BE49-F238E27FC236}">
                  <a16:creationId xmlns:a16="http://schemas.microsoft.com/office/drawing/2014/main" id="{320DEB53-D0EA-BBF7-530C-9F66FE57465C}"/>
                </a:ext>
              </a:extLst>
            </p:cNvPr>
            <p:cNvSpPr/>
            <p:nvPr/>
          </p:nvSpPr>
          <p:spPr>
            <a:xfrm>
              <a:off x="3870961"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24" name="Shape 10783">
              <a:extLst>
                <a:ext uri="{FF2B5EF4-FFF2-40B4-BE49-F238E27FC236}">
                  <a16:creationId xmlns:a16="http://schemas.microsoft.com/office/drawing/2014/main" id="{818DB169-A94B-D95D-DA02-45A9687684B6}"/>
                </a:ext>
              </a:extLst>
            </p:cNvPr>
            <p:cNvSpPr/>
            <p:nvPr/>
          </p:nvSpPr>
          <p:spPr>
            <a:xfrm>
              <a:off x="4163568"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25" name="Shape 10784">
              <a:extLst>
                <a:ext uri="{FF2B5EF4-FFF2-40B4-BE49-F238E27FC236}">
                  <a16:creationId xmlns:a16="http://schemas.microsoft.com/office/drawing/2014/main" id="{DFE31C72-C017-BA19-C1B0-7BD1371986E9}"/>
                </a:ext>
              </a:extLst>
            </p:cNvPr>
            <p:cNvSpPr/>
            <p:nvPr/>
          </p:nvSpPr>
          <p:spPr>
            <a:xfrm>
              <a:off x="4456176" y="370840"/>
              <a:ext cx="292606" cy="370840"/>
            </a:xfrm>
            <a:custGeom>
              <a:avLst/>
              <a:gdLst/>
              <a:ahLst/>
              <a:cxnLst/>
              <a:rect l="0" t="0" r="0" b="0"/>
              <a:pathLst>
                <a:path w="292606" h="370840">
                  <a:moveTo>
                    <a:pt x="0" y="0"/>
                  </a:moveTo>
                  <a:lnTo>
                    <a:pt x="292606" y="0"/>
                  </a:lnTo>
                  <a:lnTo>
                    <a:pt x="292606"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26" name="Shape 10785">
              <a:extLst>
                <a:ext uri="{FF2B5EF4-FFF2-40B4-BE49-F238E27FC236}">
                  <a16:creationId xmlns:a16="http://schemas.microsoft.com/office/drawing/2014/main" id="{9FEE71D6-8E08-B6CA-56E0-F3E49B08C4C5}"/>
                </a:ext>
              </a:extLst>
            </p:cNvPr>
            <p:cNvSpPr/>
            <p:nvPr/>
          </p:nvSpPr>
          <p:spPr>
            <a:xfrm>
              <a:off x="4748785"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27" name="Shape 10786">
              <a:extLst>
                <a:ext uri="{FF2B5EF4-FFF2-40B4-BE49-F238E27FC236}">
                  <a16:creationId xmlns:a16="http://schemas.microsoft.com/office/drawing/2014/main" id="{EA8E0724-AABF-F6FE-2C6C-298CD75B89A1}"/>
                </a:ext>
              </a:extLst>
            </p:cNvPr>
            <p:cNvSpPr/>
            <p:nvPr/>
          </p:nvSpPr>
          <p:spPr>
            <a:xfrm>
              <a:off x="5041393"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28" name="Shape 10787">
              <a:extLst>
                <a:ext uri="{FF2B5EF4-FFF2-40B4-BE49-F238E27FC236}">
                  <a16:creationId xmlns:a16="http://schemas.microsoft.com/office/drawing/2014/main" id="{2E41F0B5-AA0C-6A1F-AB17-E70E57A863A2}"/>
                </a:ext>
              </a:extLst>
            </p:cNvPr>
            <p:cNvSpPr/>
            <p:nvPr/>
          </p:nvSpPr>
          <p:spPr>
            <a:xfrm>
              <a:off x="5334001"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29" name="Shape 10788">
              <a:extLst>
                <a:ext uri="{FF2B5EF4-FFF2-40B4-BE49-F238E27FC236}">
                  <a16:creationId xmlns:a16="http://schemas.microsoft.com/office/drawing/2014/main" id="{99C47F13-7D89-6E9D-1DA4-3310DA52E6F3}"/>
                </a:ext>
              </a:extLst>
            </p:cNvPr>
            <p:cNvSpPr/>
            <p:nvPr/>
          </p:nvSpPr>
          <p:spPr>
            <a:xfrm>
              <a:off x="5626609"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30" name="Shape 10789">
              <a:extLst>
                <a:ext uri="{FF2B5EF4-FFF2-40B4-BE49-F238E27FC236}">
                  <a16:creationId xmlns:a16="http://schemas.microsoft.com/office/drawing/2014/main" id="{FE65D249-49BE-ED2B-2D82-D8CFABE738DB}"/>
                </a:ext>
              </a:extLst>
            </p:cNvPr>
            <p:cNvSpPr/>
            <p:nvPr/>
          </p:nvSpPr>
          <p:spPr>
            <a:xfrm>
              <a:off x="5919216"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31" name="Shape 10790">
              <a:extLst>
                <a:ext uri="{FF2B5EF4-FFF2-40B4-BE49-F238E27FC236}">
                  <a16:creationId xmlns:a16="http://schemas.microsoft.com/office/drawing/2014/main" id="{6603FA73-2014-6D09-2BB6-BB004685571B}"/>
                </a:ext>
              </a:extLst>
            </p:cNvPr>
            <p:cNvSpPr/>
            <p:nvPr/>
          </p:nvSpPr>
          <p:spPr>
            <a:xfrm>
              <a:off x="6211825"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32" name="Shape 10791">
              <a:extLst>
                <a:ext uri="{FF2B5EF4-FFF2-40B4-BE49-F238E27FC236}">
                  <a16:creationId xmlns:a16="http://schemas.microsoft.com/office/drawing/2014/main" id="{1DBCC769-E585-8D09-DE4D-51AC21C35168}"/>
                </a:ext>
              </a:extLst>
            </p:cNvPr>
            <p:cNvSpPr/>
            <p:nvPr/>
          </p:nvSpPr>
          <p:spPr>
            <a:xfrm>
              <a:off x="6504433"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33" name="Shape 10792">
              <a:extLst>
                <a:ext uri="{FF2B5EF4-FFF2-40B4-BE49-F238E27FC236}">
                  <a16:creationId xmlns:a16="http://schemas.microsoft.com/office/drawing/2014/main" id="{77E96EF0-BA92-5C08-A0DF-3C06B6DEE130}"/>
                </a:ext>
              </a:extLst>
            </p:cNvPr>
            <p:cNvSpPr/>
            <p:nvPr/>
          </p:nvSpPr>
          <p:spPr>
            <a:xfrm>
              <a:off x="6797041"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34" name="Shape 10793">
              <a:extLst>
                <a:ext uri="{FF2B5EF4-FFF2-40B4-BE49-F238E27FC236}">
                  <a16:creationId xmlns:a16="http://schemas.microsoft.com/office/drawing/2014/main" id="{8273EF9E-90FE-8FE0-3952-87295B2A0789}"/>
                </a:ext>
              </a:extLst>
            </p:cNvPr>
            <p:cNvSpPr/>
            <p:nvPr/>
          </p:nvSpPr>
          <p:spPr>
            <a:xfrm>
              <a:off x="7089649"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35" name="Shape 562">
              <a:extLst>
                <a:ext uri="{FF2B5EF4-FFF2-40B4-BE49-F238E27FC236}">
                  <a16:creationId xmlns:a16="http://schemas.microsoft.com/office/drawing/2014/main" id="{48FC287A-C1A7-1F2E-44E3-4953300C5E67}"/>
                </a:ext>
              </a:extLst>
            </p:cNvPr>
            <p:cNvSpPr/>
            <p:nvPr/>
          </p:nvSpPr>
          <p:spPr>
            <a:xfrm>
              <a:off x="359664"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36" name="Shape 563">
              <a:extLst>
                <a:ext uri="{FF2B5EF4-FFF2-40B4-BE49-F238E27FC236}">
                  <a16:creationId xmlns:a16="http://schemas.microsoft.com/office/drawing/2014/main" id="{3D358CE2-FE57-F842-7520-DCAF835DC26B}"/>
                </a:ext>
              </a:extLst>
            </p:cNvPr>
            <p:cNvSpPr/>
            <p:nvPr/>
          </p:nvSpPr>
          <p:spPr>
            <a:xfrm>
              <a:off x="652272"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37" name="Shape 564">
              <a:extLst>
                <a:ext uri="{FF2B5EF4-FFF2-40B4-BE49-F238E27FC236}">
                  <a16:creationId xmlns:a16="http://schemas.microsoft.com/office/drawing/2014/main" id="{16F53732-329C-37BD-9C3F-421CD1BFF72D}"/>
                </a:ext>
              </a:extLst>
            </p:cNvPr>
            <p:cNvSpPr/>
            <p:nvPr/>
          </p:nvSpPr>
          <p:spPr>
            <a:xfrm>
              <a:off x="944880"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38" name="Shape 565">
              <a:extLst>
                <a:ext uri="{FF2B5EF4-FFF2-40B4-BE49-F238E27FC236}">
                  <a16:creationId xmlns:a16="http://schemas.microsoft.com/office/drawing/2014/main" id="{98BF10B0-0B51-DDB0-63A0-324BFF07AE14}"/>
                </a:ext>
              </a:extLst>
            </p:cNvPr>
            <p:cNvSpPr/>
            <p:nvPr/>
          </p:nvSpPr>
          <p:spPr>
            <a:xfrm>
              <a:off x="1237488"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39" name="Shape 566">
              <a:extLst>
                <a:ext uri="{FF2B5EF4-FFF2-40B4-BE49-F238E27FC236}">
                  <a16:creationId xmlns:a16="http://schemas.microsoft.com/office/drawing/2014/main" id="{EE7B95BE-E8E2-5409-3EF8-C1F9E200C3D0}"/>
                </a:ext>
              </a:extLst>
            </p:cNvPr>
            <p:cNvSpPr/>
            <p:nvPr/>
          </p:nvSpPr>
          <p:spPr>
            <a:xfrm>
              <a:off x="1530096"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0" name="Shape 567">
              <a:extLst>
                <a:ext uri="{FF2B5EF4-FFF2-40B4-BE49-F238E27FC236}">
                  <a16:creationId xmlns:a16="http://schemas.microsoft.com/office/drawing/2014/main" id="{0281664E-C4F0-0B20-DD29-B969F0C96995}"/>
                </a:ext>
              </a:extLst>
            </p:cNvPr>
            <p:cNvSpPr/>
            <p:nvPr/>
          </p:nvSpPr>
          <p:spPr>
            <a:xfrm>
              <a:off x="1822704"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1" name="Shape 568">
              <a:extLst>
                <a:ext uri="{FF2B5EF4-FFF2-40B4-BE49-F238E27FC236}">
                  <a16:creationId xmlns:a16="http://schemas.microsoft.com/office/drawing/2014/main" id="{9A50BB40-C43A-012C-60A3-DA09866FDDC9}"/>
                </a:ext>
              </a:extLst>
            </p:cNvPr>
            <p:cNvSpPr/>
            <p:nvPr/>
          </p:nvSpPr>
          <p:spPr>
            <a:xfrm>
              <a:off x="2115312"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2" name="Shape 569">
              <a:extLst>
                <a:ext uri="{FF2B5EF4-FFF2-40B4-BE49-F238E27FC236}">
                  <a16:creationId xmlns:a16="http://schemas.microsoft.com/office/drawing/2014/main" id="{C6177883-995F-8743-FF10-472B9D709CBB}"/>
                </a:ext>
              </a:extLst>
            </p:cNvPr>
            <p:cNvSpPr/>
            <p:nvPr/>
          </p:nvSpPr>
          <p:spPr>
            <a:xfrm>
              <a:off x="2407920"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3" name="Shape 570">
              <a:extLst>
                <a:ext uri="{FF2B5EF4-FFF2-40B4-BE49-F238E27FC236}">
                  <a16:creationId xmlns:a16="http://schemas.microsoft.com/office/drawing/2014/main" id="{366DE41A-97F3-CDC2-7A1A-E5DF9177607F}"/>
                </a:ext>
              </a:extLst>
            </p:cNvPr>
            <p:cNvSpPr/>
            <p:nvPr/>
          </p:nvSpPr>
          <p:spPr>
            <a:xfrm>
              <a:off x="2700529"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4" name="Shape 571">
              <a:extLst>
                <a:ext uri="{FF2B5EF4-FFF2-40B4-BE49-F238E27FC236}">
                  <a16:creationId xmlns:a16="http://schemas.microsoft.com/office/drawing/2014/main" id="{16184880-FAC2-9FDC-995C-F04A5F46F137}"/>
                </a:ext>
              </a:extLst>
            </p:cNvPr>
            <p:cNvSpPr/>
            <p:nvPr/>
          </p:nvSpPr>
          <p:spPr>
            <a:xfrm>
              <a:off x="2993136"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5" name="Shape 572">
              <a:extLst>
                <a:ext uri="{FF2B5EF4-FFF2-40B4-BE49-F238E27FC236}">
                  <a16:creationId xmlns:a16="http://schemas.microsoft.com/office/drawing/2014/main" id="{87709DF0-5ACF-4ACA-BD51-D5F37A09AF38}"/>
                </a:ext>
              </a:extLst>
            </p:cNvPr>
            <p:cNvSpPr/>
            <p:nvPr/>
          </p:nvSpPr>
          <p:spPr>
            <a:xfrm>
              <a:off x="3285745"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6" name="Shape 573">
              <a:extLst>
                <a:ext uri="{FF2B5EF4-FFF2-40B4-BE49-F238E27FC236}">
                  <a16:creationId xmlns:a16="http://schemas.microsoft.com/office/drawing/2014/main" id="{D9F5D1E9-9276-70C8-F90D-0406C5201BA9}"/>
                </a:ext>
              </a:extLst>
            </p:cNvPr>
            <p:cNvSpPr/>
            <p:nvPr/>
          </p:nvSpPr>
          <p:spPr>
            <a:xfrm>
              <a:off x="3578352"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7" name="Shape 574">
              <a:extLst>
                <a:ext uri="{FF2B5EF4-FFF2-40B4-BE49-F238E27FC236}">
                  <a16:creationId xmlns:a16="http://schemas.microsoft.com/office/drawing/2014/main" id="{DE8BF3F2-3780-BAFC-E290-065092FFC72E}"/>
                </a:ext>
              </a:extLst>
            </p:cNvPr>
            <p:cNvSpPr/>
            <p:nvPr/>
          </p:nvSpPr>
          <p:spPr>
            <a:xfrm>
              <a:off x="3870961"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8" name="Shape 575">
              <a:extLst>
                <a:ext uri="{FF2B5EF4-FFF2-40B4-BE49-F238E27FC236}">
                  <a16:creationId xmlns:a16="http://schemas.microsoft.com/office/drawing/2014/main" id="{F969740C-F317-535A-3821-02E658CA11A4}"/>
                </a:ext>
              </a:extLst>
            </p:cNvPr>
            <p:cNvSpPr/>
            <p:nvPr/>
          </p:nvSpPr>
          <p:spPr>
            <a:xfrm>
              <a:off x="4163568"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9" name="Shape 576">
              <a:extLst>
                <a:ext uri="{FF2B5EF4-FFF2-40B4-BE49-F238E27FC236}">
                  <a16:creationId xmlns:a16="http://schemas.microsoft.com/office/drawing/2014/main" id="{9166142E-DEA9-DA6F-0B99-287C3AB179CE}"/>
                </a:ext>
              </a:extLst>
            </p:cNvPr>
            <p:cNvSpPr/>
            <p:nvPr/>
          </p:nvSpPr>
          <p:spPr>
            <a:xfrm>
              <a:off x="4456176"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0" name="Shape 577">
              <a:extLst>
                <a:ext uri="{FF2B5EF4-FFF2-40B4-BE49-F238E27FC236}">
                  <a16:creationId xmlns:a16="http://schemas.microsoft.com/office/drawing/2014/main" id="{6BFCB651-73D4-1FCB-F8D4-4C17ABE848CA}"/>
                </a:ext>
              </a:extLst>
            </p:cNvPr>
            <p:cNvSpPr/>
            <p:nvPr/>
          </p:nvSpPr>
          <p:spPr>
            <a:xfrm>
              <a:off x="4748785"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1" name="Shape 578">
              <a:extLst>
                <a:ext uri="{FF2B5EF4-FFF2-40B4-BE49-F238E27FC236}">
                  <a16:creationId xmlns:a16="http://schemas.microsoft.com/office/drawing/2014/main" id="{CB467178-47D2-2424-B4B8-5FC7C9B9ACFA}"/>
                </a:ext>
              </a:extLst>
            </p:cNvPr>
            <p:cNvSpPr/>
            <p:nvPr/>
          </p:nvSpPr>
          <p:spPr>
            <a:xfrm>
              <a:off x="5041393"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2" name="Shape 579">
              <a:extLst>
                <a:ext uri="{FF2B5EF4-FFF2-40B4-BE49-F238E27FC236}">
                  <a16:creationId xmlns:a16="http://schemas.microsoft.com/office/drawing/2014/main" id="{407B79F8-3BE6-4C2F-72A9-5F3513AB2461}"/>
                </a:ext>
              </a:extLst>
            </p:cNvPr>
            <p:cNvSpPr/>
            <p:nvPr/>
          </p:nvSpPr>
          <p:spPr>
            <a:xfrm>
              <a:off x="5334001"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3" name="Shape 580">
              <a:extLst>
                <a:ext uri="{FF2B5EF4-FFF2-40B4-BE49-F238E27FC236}">
                  <a16:creationId xmlns:a16="http://schemas.microsoft.com/office/drawing/2014/main" id="{7B69605F-07F6-7855-6E18-81ACEED9F6C9}"/>
                </a:ext>
              </a:extLst>
            </p:cNvPr>
            <p:cNvSpPr/>
            <p:nvPr/>
          </p:nvSpPr>
          <p:spPr>
            <a:xfrm>
              <a:off x="5626609"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4" name="Shape 581">
              <a:extLst>
                <a:ext uri="{FF2B5EF4-FFF2-40B4-BE49-F238E27FC236}">
                  <a16:creationId xmlns:a16="http://schemas.microsoft.com/office/drawing/2014/main" id="{58DB9759-14D0-C00D-AE96-5256AF0C0122}"/>
                </a:ext>
              </a:extLst>
            </p:cNvPr>
            <p:cNvSpPr/>
            <p:nvPr/>
          </p:nvSpPr>
          <p:spPr>
            <a:xfrm>
              <a:off x="5919216"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5" name="Shape 582">
              <a:extLst>
                <a:ext uri="{FF2B5EF4-FFF2-40B4-BE49-F238E27FC236}">
                  <a16:creationId xmlns:a16="http://schemas.microsoft.com/office/drawing/2014/main" id="{3C3A375F-83CA-06D0-51A6-2542F694F9DA}"/>
                </a:ext>
              </a:extLst>
            </p:cNvPr>
            <p:cNvSpPr/>
            <p:nvPr/>
          </p:nvSpPr>
          <p:spPr>
            <a:xfrm>
              <a:off x="6211825"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6" name="Shape 583">
              <a:extLst>
                <a:ext uri="{FF2B5EF4-FFF2-40B4-BE49-F238E27FC236}">
                  <a16:creationId xmlns:a16="http://schemas.microsoft.com/office/drawing/2014/main" id="{C308F0A7-C8D0-B775-CB50-86E52BB55448}"/>
                </a:ext>
              </a:extLst>
            </p:cNvPr>
            <p:cNvSpPr/>
            <p:nvPr/>
          </p:nvSpPr>
          <p:spPr>
            <a:xfrm>
              <a:off x="6504433"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7" name="Shape 584">
              <a:extLst>
                <a:ext uri="{FF2B5EF4-FFF2-40B4-BE49-F238E27FC236}">
                  <a16:creationId xmlns:a16="http://schemas.microsoft.com/office/drawing/2014/main" id="{A593EFC9-6961-C9DE-8BC0-97FEEA797AB6}"/>
                </a:ext>
              </a:extLst>
            </p:cNvPr>
            <p:cNvSpPr/>
            <p:nvPr/>
          </p:nvSpPr>
          <p:spPr>
            <a:xfrm>
              <a:off x="6797041"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8" name="Shape 585">
              <a:extLst>
                <a:ext uri="{FF2B5EF4-FFF2-40B4-BE49-F238E27FC236}">
                  <a16:creationId xmlns:a16="http://schemas.microsoft.com/office/drawing/2014/main" id="{9BD9B383-CD8D-6531-AD0F-062C0470D072}"/>
                </a:ext>
              </a:extLst>
            </p:cNvPr>
            <p:cNvSpPr/>
            <p:nvPr/>
          </p:nvSpPr>
          <p:spPr>
            <a:xfrm>
              <a:off x="7089649"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9" name="Shape 586">
              <a:extLst>
                <a:ext uri="{FF2B5EF4-FFF2-40B4-BE49-F238E27FC236}">
                  <a16:creationId xmlns:a16="http://schemas.microsoft.com/office/drawing/2014/main" id="{115C6640-8CFA-AF03-D536-85725012FBEE}"/>
                </a:ext>
              </a:extLst>
            </p:cNvPr>
            <p:cNvSpPr/>
            <p:nvPr/>
          </p:nvSpPr>
          <p:spPr>
            <a:xfrm>
              <a:off x="60706" y="370840"/>
              <a:ext cx="7327900" cy="0"/>
            </a:xfrm>
            <a:custGeom>
              <a:avLst/>
              <a:gdLst/>
              <a:ahLst/>
              <a:cxnLst/>
              <a:rect l="0" t="0" r="0" b="0"/>
              <a:pathLst>
                <a:path w="7327900">
                  <a:moveTo>
                    <a:pt x="0" y="0"/>
                  </a:moveTo>
                  <a:lnTo>
                    <a:pt x="73279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60" name="Shape 587">
              <a:extLst>
                <a:ext uri="{FF2B5EF4-FFF2-40B4-BE49-F238E27FC236}">
                  <a16:creationId xmlns:a16="http://schemas.microsoft.com/office/drawing/2014/main" id="{8DD48150-EB3B-B21E-844D-6FB2077F3138}"/>
                </a:ext>
              </a:extLst>
            </p:cNvPr>
            <p:cNvSpPr/>
            <p:nvPr/>
          </p:nvSpPr>
          <p:spPr>
            <a:xfrm>
              <a:off x="67056"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61" name="Shape 588">
              <a:extLst>
                <a:ext uri="{FF2B5EF4-FFF2-40B4-BE49-F238E27FC236}">
                  <a16:creationId xmlns:a16="http://schemas.microsoft.com/office/drawing/2014/main" id="{3C72D63D-0D3B-53CF-DBF3-CC710B66488B}"/>
                </a:ext>
              </a:extLst>
            </p:cNvPr>
            <p:cNvSpPr/>
            <p:nvPr/>
          </p:nvSpPr>
          <p:spPr>
            <a:xfrm>
              <a:off x="7382257"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62" name="Shape 589">
              <a:extLst>
                <a:ext uri="{FF2B5EF4-FFF2-40B4-BE49-F238E27FC236}">
                  <a16:creationId xmlns:a16="http://schemas.microsoft.com/office/drawing/2014/main" id="{4A1E854E-4040-F330-5729-242C40745EEC}"/>
                </a:ext>
              </a:extLst>
            </p:cNvPr>
            <p:cNvSpPr/>
            <p:nvPr/>
          </p:nvSpPr>
          <p:spPr>
            <a:xfrm>
              <a:off x="60706" y="741680"/>
              <a:ext cx="7327900" cy="0"/>
            </a:xfrm>
            <a:custGeom>
              <a:avLst/>
              <a:gdLst/>
              <a:ahLst/>
              <a:cxnLst/>
              <a:rect l="0" t="0" r="0" b="0"/>
              <a:pathLst>
                <a:path w="7327900">
                  <a:moveTo>
                    <a:pt x="0" y="0"/>
                  </a:moveTo>
                  <a:lnTo>
                    <a:pt x="73279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63" name="Rectangle 62">
              <a:extLst>
                <a:ext uri="{FF2B5EF4-FFF2-40B4-BE49-F238E27FC236}">
                  <a16:creationId xmlns:a16="http://schemas.microsoft.com/office/drawing/2014/main" id="{E99A4F68-24C9-82CC-CB9F-F1358F363B41}"/>
                </a:ext>
              </a:extLst>
            </p:cNvPr>
            <p:cNvSpPr/>
            <p:nvPr/>
          </p:nvSpPr>
          <p:spPr>
            <a:xfrm>
              <a:off x="744347" y="55196"/>
              <a:ext cx="178404" cy="353500"/>
            </a:xfrm>
            <a:prstGeom prst="rect">
              <a:avLst/>
            </a:prstGeom>
            <a:ln>
              <a:noFill/>
            </a:ln>
          </p:spPr>
          <p:txBody>
            <a:bodyPr vert="horz" lIns="0" tIns="0" rIns="0" bIns="0" rtlCol="0">
              <a:noAutofit/>
            </a:bodyPr>
            <a:lstStyle/>
            <a:p>
              <a:pPr>
                <a:lnSpc>
                  <a:spcPct val="107000"/>
                </a:lnSpc>
                <a:spcAft>
                  <a:spcPts val="800"/>
                </a:spcAft>
              </a:pPr>
              <a:r>
                <a:rPr lang="en-GB" sz="18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1</a:t>
              </a:r>
              <a:endParaRPr lang="en-GB" sz="1100">
                <a:solidFill>
                  <a:srgbClr val="000000"/>
                </a:solidFill>
                <a:effectLst/>
                <a:latin typeface="Calibri" panose="020F0502020204030204" pitchFamily="34" charset="0"/>
                <a:ea typeface="Calibri" panose="020F0502020204030204" pitchFamily="34" charset="0"/>
              </a:endParaRPr>
            </a:p>
          </p:txBody>
        </p:sp>
        <p:sp>
          <p:nvSpPr>
            <p:cNvPr id="2048" name="Rectangle 2047">
              <a:extLst>
                <a:ext uri="{FF2B5EF4-FFF2-40B4-BE49-F238E27FC236}">
                  <a16:creationId xmlns:a16="http://schemas.microsoft.com/office/drawing/2014/main" id="{2B18A9F1-0FA0-5566-F4F3-8DE94983AB0E}"/>
                </a:ext>
              </a:extLst>
            </p:cNvPr>
            <p:cNvSpPr/>
            <p:nvPr/>
          </p:nvSpPr>
          <p:spPr>
            <a:xfrm>
              <a:off x="2207641" y="55196"/>
              <a:ext cx="178404" cy="353500"/>
            </a:xfrm>
            <a:prstGeom prst="rect">
              <a:avLst/>
            </a:prstGeom>
            <a:ln>
              <a:noFill/>
            </a:ln>
          </p:spPr>
          <p:txBody>
            <a:bodyPr vert="horz" lIns="0" tIns="0" rIns="0" bIns="0" rtlCol="0">
              <a:noAutofit/>
            </a:bodyPr>
            <a:lstStyle/>
            <a:p>
              <a:pPr>
                <a:lnSpc>
                  <a:spcPct val="107000"/>
                </a:lnSpc>
                <a:spcAft>
                  <a:spcPts val="800"/>
                </a:spcAft>
              </a:pPr>
              <a:r>
                <a:rPr lang="en-GB" sz="18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2050" name="Rectangle 2049">
              <a:extLst>
                <a:ext uri="{FF2B5EF4-FFF2-40B4-BE49-F238E27FC236}">
                  <a16:creationId xmlns:a16="http://schemas.microsoft.com/office/drawing/2014/main" id="{F0186019-49E6-F48C-3D11-1457F46040B6}"/>
                </a:ext>
              </a:extLst>
            </p:cNvPr>
            <p:cNvSpPr/>
            <p:nvPr/>
          </p:nvSpPr>
          <p:spPr>
            <a:xfrm>
              <a:off x="3671316" y="55196"/>
              <a:ext cx="178404" cy="353500"/>
            </a:xfrm>
            <a:prstGeom prst="rect">
              <a:avLst/>
            </a:prstGeom>
            <a:ln>
              <a:noFill/>
            </a:ln>
          </p:spPr>
          <p:txBody>
            <a:bodyPr vert="horz" lIns="0" tIns="0" rIns="0" bIns="0" rtlCol="0">
              <a:noAutofit/>
            </a:bodyPr>
            <a:lstStyle/>
            <a:p>
              <a:pPr>
                <a:lnSpc>
                  <a:spcPct val="107000"/>
                </a:lnSpc>
                <a:spcAft>
                  <a:spcPts val="800"/>
                </a:spcAft>
              </a:pPr>
              <a:r>
                <a:rPr lang="en-GB" sz="18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2051" name="Rectangle 2050">
              <a:extLst>
                <a:ext uri="{FF2B5EF4-FFF2-40B4-BE49-F238E27FC236}">
                  <a16:creationId xmlns:a16="http://schemas.microsoft.com/office/drawing/2014/main" id="{2AE6A403-495D-4EE2-7E14-9018E7B2C830}"/>
                </a:ext>
              </a:extLst>
            </p:cNvPr>
            <p:cNvSpPr/>
            <p:nvPr/>
          </p:nvSpPr>
          <p:spPr>
            <a:xfrm>
              <a:off x="5134610" y="55196"/>
              <a:ext cx="178404" cy="353500"/>
            </a:xfrm>
            <a:prstGeom prst="rect">
              <a:avLst/>
            </a:prstGeom>
            <a:ln>
              <a:noFill/>
            </a:ln>
          </p:spPr>
          <p:txBody>
            <a:bodyPr vert="horz" lIns="0" tIns="0" rIns="0" bIns="0" rtlCol="0">
              <a:noAutofit/>
            </a:bodyPr>
            <a:lstStyle/>
            <a:p>
              <a:pPr>
                <a:lnSpc>
                  <a:spcPct val="107000"/>
                </a:lnSpc>
                <a:spcAft>
                  <a:spcPts val="800"/>
                </a:spcAft>
              </a:pPr>
              <a:r>
                <a:rPr lang="en-GB" sz="18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4</a:t>
              </a:r>
              <a:endParaRPr lang="en-GB" sz="1100">
                <a:solidFill>
                  <a:srgbClr val="000000"/>
                </a:solidFill>
                <a:effectLst/>
                <a:latin typeface="Calibri" panose="020F0502020204030204" pitchFamily="34" charset="0"/>
                <a:ea typeface="Calibri" panose="020F0502020204030204" pitchFamily="34" charset="0"/>
              </a:endParaRPr>
            </a:p>
          </p:txBody>
        </p:sp>
        <p:sp>
          <p:nvSpPr>
            <p:cNvPr id="2052" name="Rectangle 2051">
              <a:extLst>
                <a:ext uri="{FF2B5EF4-FFF2-40B4-BE49-F238E27FC236}">
                  <a16:creationId xmlns:a16="http://schemas.microsoft.com/office/drawing/2014/main" id="{68918F7C-66FA-BBE9-891E-770E71349972}"/>
                </a:ext>
              </a:extLst>
            </p:cNvPr>
            <p:cNvSpPr/>
            <p:nvPr/>
          </p:nvSpPr>
          <p:spPr>
            <a:xfrm>
              <a:off x="6598031" y="55196"/>
              <a:ext cx="178404" cy="353500"/>
            </a:xfrm>
            <a:prstGeom prst="rect">
              <a:avLst/>
            </a:prstGeom>
            <a:ln>
              <a:noFill/>
            </a:ln>
          </p:spPr>
          <p:txBody>
            <a:bodyPr vert="horz" lIns="0" tIns="0" rIns="0" bIns="0" rtlCol="0">
              <a:noAutofit/>
            </a:bodyPr>
            <a:lstStyle/>
            <a:p>
              <a:pPr>
                <a:lnSpc>
                  <a:spcPct val="107000"/>
                </a:lnSpc>
                <a:spcAft>
                  <a:spcPts val="800"/>
                </a:spcAft>
              </a:pPr>
              <a:r>
                <a:rPr lang="en-GB" sz="18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2053" name="Shape 596">
              <a:extLst>
                <a:ext uri="{FF2B5EF4-FFF2-40B4-BE49-F238E27FC236}">
                  <a16:creationId xmlns:a16="http://schemas.microsoft.com/office/drawing/2014/main" id="{F7392B84-FB3B-DE6C-BF94-CC0C55C6D07F}"/>
                </a:ext>
              </a:extLst>
            </p:cNvPr>
            <p:cNvSpPr/>
            <p:nvPr/>
          </p:nvSpPr>
          <p:spPr>
            <a:xfrm>
              <a:off x="3422904" y="910463"/>
              <a:ext cx="603504" cy="417575"/>
            </a:xfrm>
            <a:custGeom>
              <a:avLst/>
              <a:gdLst/>
              <a:ahLst/>
              <a:cxnLst/>
              <a:rect l="0" t="0" r="0" b="0"/>
              <a:pathLst>
                <a:path w="603504" h="417575">
                  <a:moveTo>
                    <a:pt x="150876" y="0"/>
                  </a:moveTo>
                  <a:lnTo>
                    <a:pt x="452628" y="0"/>
                  </a:lnTo>
                  <a:lnTo>
                    <a:pt x="452628" y="208790"/>
                  </a:lnTo>
                  <a:lnTo>
                    <a:pt x="603504" y="208790"/>
                  </a:lnTo>
                  <a:lnTo>
                    <a:pt x="301752" y="417575"/>
                  </a:lnTo>
                  <a:lnTo>
                    <a:pt x="0" y="208790"/>
                  </a:lnTo>
                  <a:lnTo>
                    <a:pt x="150876" y="208790"/>
                  </a:lnTo>
                  <a:lnTo>
                    <a:pt x="150876" y="0"/>
                  </a:lnTo>
                  <a:close/>
                </a:path>
              </a:pathLst>
            </a:custGeom>
            <a:ln w="0" cap="flat">
              <a:round/>
            </a:ln>
          </p:spPr>
          <p:style>
            <a:lnRef idx="0">
              <a:srgbClr val="000000">
                <a:alpha val="0"/>
              </a:srgbClr>
            </a:lnRef>
            <a:fillRef idx="1">
              <a:srgbClr val="76B900"/>
            </a:fillRef>
            <a:effectRef idx="0">
              <a:scrgbClr r="0" g="0" b="0"/>
            </a:effectRef>
            <a:fontRef idx="none"/>
          </p:style>
          <p:txBody>
            <a:bodyPr/>
            <a:lstStyle/>
            <a:p>
              <a:endParaRPr lang="en-GB"/>
            </a:p>
          </p:txBody>
        </p:sp>
        <p:pic>
          <p:nvPicPr>
            <p:cNvPr id="2054" name="Picture 2053">
              <a:extLst>
                <a:ext uri="{FF2B5EF4-FFF2-40B4-BE49-F238E27FC236}">
                  <a16:creationId xmlns:a16="http://schemas.microsoft.com/office/drawing/2014/main" id="{84303D05-6EE5-72F2-343F-3834FEB4906D}"/>
                </a:ext>
              </a:extLst>
            </p:cNvPr>
            <p:cNvPicPr/>
            <p:nvPr/>
          </p:nvPicPr>
          <p:blipFill>
            <a:blip r:embed="rId4"/>
            <a:stretch>
              <a:fillRect/>
            </a:stretch>
          </p:blipFill>
          <p:spPr>
            <a:xfrm>
              <a:off x="0" y="1556639"/>
              <a:ext cx="384823" cy="381762"/>
            </a:xfrm>
            <a:prstGeom prst="rect">
              <a:avLst/>
            </a:prstGeom>
          </p:spPr>
        </p:pic>
        <p:sp>
          <p:nvSpPr>
            <p:cNvPr id="2055" name="Shape 601">
              <a:extLst>
                <a:ext uri="{FF2B5EF4-FFF2-40B4-BE49-F238E27FC236}">
                  <a16:creationId xmlns:a16="http://schemas.microsoft.com/office/drawing/2014/main" id="{AF00E0F7-831F-1DF8-EEDF-04E2FE592580}"/>
                </a:ext>
              </a:extLst>
            </p:cNvPr>
            <p:cNvSpPr/>
            <p:nvPr/>
          </p:nvSpPr>
          <p:spPr>
            <a:xfrm>
              <a:off x="65532"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56" name="Picture 2055">
              <a:extLst>
                <a:ext uri="{FF2B5EF4-FFF2-40B4-BE49-F238E27FC236}">
                  <a16:creationId xmlns:a16="http://schemas.microsoft.com/office/drawing/2014/main" id="{E55F36FE-02A5-B0D5-42D4-A5EAEB582DCB}"/>
                </a:ext>
              </a:extLst>
            </p:cNvPr>
            <p:cNvPicPr/>
            <p:nvPr/>
          </p:nvPicPr>
          <p:blipFill>
            <a:blip r:embed="rId4"/>
            <a:stretch>
              <a:fillRect/>
            </a:stretch>
          </p:blipFill>
          <p:spPr>
            <a:xfrm>
              <a:off x="295656" y="1556639"/>
              <a:ext cx="384823" cy="381762"/>
            </a:xfrm>
            <a:prstGeom prst="rect">
              <a:avLst/>
            </a:prstGeom>
          </p:spPr>
        </p:pic>
        <p:sp>
          <p:nvSpPr>
            <p:cNvPr id="2057" name="Shape 606">
              <a:extLst>
                <a:ext uri="{FF2B5EF4-FFF2-40B4-BE49-F238E27FC236}">
                  <a16:creationId xmlns:a16="http://schemas.microsoft.com/office/drawing/2014/main" id="{9F7C0BB2-0F3B-7D46-C792-EA4709E19111}"/>
                </a:ext>
              </a:extLst>
            </p:cNvPr>
            <p:cNvSpPr/>
            <p:nvPr/>
          </p:nvSpPr>
          <p:spPr>
            <a:xfrm>
              <a:off x="361188"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58" name="Picture 2057">
              <a:extLst>
                <a:ext uri="{FF2B5EF4-FFF2-40B4-BE49-F238E27FC236}">
                  <a16:creationId xmlns:a16="http://schemas.microsoft.com/office/drawing/2014/main" id="{B004B5BB-8460-E9A0-E108-DC4D0850742D}"/>
                </a:ext>
              </a:extLst>
            </p:cNvPr>
            <p:cNvPicPr/>
            <p:nvPr/>
          </p:nvPicPr>
          <p:blipFill>
            <a:blip r:embed="rId4"/>
            <a:stretch>
              <a:fillRect/>
            </a:stretch>
          </p:blipFill>
          <p:spPr>
            <a:xfrm>
              <a:off x="588264" y="1556639"/>
              <a:ext cx="384823" cy="381762"/>
            </a:xfrm>
            <a:prstGeom prst="rect">
              <a:avLst/>
            </a:prstGeom>
          </p:spPr>
        </p:pic>
        <p:sp>
          <p:nvSpPr>
            <p:cNvPr id="2059" name="Shape 611">
              <a:extLst>
                <a:ext uri="{FF2B5EF4-FFF2-40B4-BE49-F238E27FC236}">
                  <a16:creationId xmlns:a16="http://schemas.microsoft.com/office/drawing/2014/main" id="{BC63273B-95CB-BC22-C283-6196C12D3006}"/>
                </a:ext>
              </a:extLst>
            </p:cNvPr>
            <p:cNvSpPr/>
            <p:nvPr/>
          </p:nvSpPr>
          <p:spPr>
            <a:xfrm>
              <a:off x="653796"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60" name="Picture 2059">
              <a:extLst>
                <a:ext uri="{FF2B5EF4-FFF2-40B4-BE49-F238E27FC236}">
                  <a16:creationId xmlns:a16="http://schemas.microsoft.com/office/drawing/2014/main" id="{07B79A58-6A11-AB1C-C092-AA385BD97D8D}"/>
                </a:ext>
              </a:extLst>
            </p:cNvPr>
            <p:cNvPicPr/>
            <p:nvPr/>
          </p:nvPicPr>
          <p:blipFill>
            <a:blip r:embed="rId4"/>
            <a:stretch>
              <a:fillRect/>
            </a:stretch>
          </p:blipFill>
          <p:spPr>
            <a:xfrm>
              <a:off x="883920" y="1556639"/>
              <a:ext cx="384823" cy="381762"/>
            </a:xfrm>
            <a:prstGeom prst="rect">
              <a:avLst/>
            </a:prstGeom>
          </p:spPr>
        </p:pic>
        <p:sp>
          <p:nvSpPr>
            <p:cNvPr id="2061" name="Shape 616">
              <a:extLst>
                <a:ext uri="{FF2B5EF4-FFF2-40B4-BE49-F238E27FC236}">
                  <a16:creationId xmlns:a16="http://schemas.microsoft.com/office/drawing/2014/main" id="{BA1099B6-52FD-CADC-8B56-C18ECE4F6BEE}"/>
                </a:ext>
              </a:extLst>
            </p:cNvPr>
            <p:cNvSpPr/>
            <p:nvPr/>
          </p:nvSpPr>
          <p:spPr>
            <a:xfrm>
              <a:off x="949452"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62" name="Picture 2061">
              <a:extLst>
                <a:ext uri="{FF2B5EF4-FFF2-40B4-BE49-F238E27FC236}">
                  <a16:creationId xmlns:a16="http://schemas.microsoft.com/office/drawing/2014/main" id="{E2D09B19-CB44-F736-5B05-D8C4432F5C2D}"/>
                </a:ext>
              </a:extLst>
            </p:cNvPr>
            <p:cNvPicPr/>
            <p:nvPr/>
          </p:nvPicPr>
          <p:blipFill>
            <a:blip r:embed="rId5"/>
            <a:stretch>
              <a:fillRect/>
            </a:stretch>
          </p:blipFill>
          <p:spPr>
            <a:xfrm>
              <a:off x="1176528" y="1556639"/>
              <a:ext cx="387845" cy="381762"/>
            </a:xfrm>
            <a:prstGeom prst="rect">
              <a:avLst/>
            </a:prstGeom>
          </p:spPr>
        </p:pic>
        <p:sp>
          <p:nvSpPr>
            <p:cNvPr id="2063" name="Shape 621">
              <a:extLst>
                <a:ext uri="{FF2B5EF4-FFF2-40B4-BE49-F238E27FC236}">
                  <a16:creationId xmlns:a16="http://schemas.microsoft.com/office/drawing/2014/main" id="{19EEF7A7-EF2A-EFC1-DF89-34450CD9AA8F}"/>
                </a:ext>
              </a:extLst>
            </p:cNvPr>
            <p:cNvSpPr/>
            <p:nvPr/>
          </p:nvSpPr>
          <p:spPr>
            <a:xfrm>
              <a:off x="1242060" y="1597790"/>
              <a:ext cx="259080" cy="256028"/>
            </a:xfrm>
            <a:custGeom>
              <a:avLst/>
              <a:gdLst/>
              <a:ahLst/>
              <a:cxnLst/>
              <a:rect l="0" t="0" r="0" b="0"/>
              <a:pathLst>
                <a:path w="259080" h="256028">
                  <a:moveTo>
                    <a:pt x="0" y="128011"/>
                  </a:moveTo>
                  <a:cubicBezTo>
                    <a:pt x="0" y="57312"/>
                    <a:pt x="58039" y="0"/>
                    <a:pt x="129540" y="0"/>
                  </a:cubicBezTo>
                  <a:cubicBezTo>
                    <a:pt x="201041" y="0"/>
                    <a:pt x="259080" y="57312"/>
                    <a:pt x="259080" y="128011"/>
                  </a:cubicBezTo>
                  <a:cubicBezTo>
                    <a:pt x="259080" y="198714"/>
                    <a:pt x="201041" y="256028"/>
                    <a:pt x="129540" y="256028"/>
                  </a:cubicBezTo>
                  <a:cubicBezTo>
                    <a:pt x="58039"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64" name="Picture 2063">
              <a:extLst>
                <a:ext uri="{FF2B5EF4-FFF2-40B4-BE49-F238E27FC236}">
                  <a16:creationId xmlns:a16="http://schemas.microsoft.com/office/drawing/2014/main" id="{D06944EA-0CE9-BC77-5D82-574B894A61C1}"/>
                </a:ext>
              </a:extLst>
            </p:cNvPr>
            <p:cNvPicPr/>
            <p:nvPr/>
          </p:nvPicPr>
          <p:blipFill>
            <a:blip r:embed="rId4"/>
            <a:stretch>
              <a:fillRect/>
            </a:stretch>
          </p:blipFill>
          <p:spPr>
            <a:xfrm>
              <a:off x="1472184" y="1556639"/>
              <a:ext cx="384823" cy="381762"/>
            </a:xfrm>
            <a:prstGeom prst="rect">
              <a:avLst/>
            </a:prstGeom>
          </p:spPr>
        </p:pic>
        <p:sp>
          <p:nvSpPr>
            <p:cNvPr id="2065" name="Shape 626">
              <a:extLst>
                <a:ext uri="{FF2B5EF4-FFF2-40B4-BE49-F238E27FC236}">
                  <a16:creationId xmlns:a16="http://schemas.microsoft.com/office/drawing/2014/main" id="{2C09748D-B1CB-8A6B-8EBD-89480927A0EA}"/>
                </a:ext>
              </a:extLst>
            </p:cNvPr>
            <p:cNvSpPr/>
            <p:nvPr/>
          </p:nvSpPr>
          <p:spPr>
            <a:xfrm>
              <a:off x="1537716"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66" name="Picture 2065">
              <a:extLst>
                <a:ext uri="{FF2B5EF4-FFF2-40B4-BE49-F238E27FC236}">
                  <a16:creationId xmlns:a16="http://schemas.microsoft.com/office/drawing/2014/main" id="{2EE5F43D-761F-4878-F032-2A84CA59AD14}"/>
                </a:ext>
              </a:extLst>
            </p:cNvPr>
            <p:cNvPicPr/>
            <p:nvPr/>
          </p:nvPicPr>
          <p:blipFill>
            <a:blip r:embed="rId5"/>
            <a:stretch>
              <a:fillRect/>
            </a:stretch>
          </p:blipFill>
          <p:spPr>
            <a:xfrm>
              <a:off x="1764792" y="1556639"/>
              <a:ext cx="387845" cy="381762"/>
            </a:xfrm>
            <a:prstGeom prst="rect">
              <a:avLst/>
            </a:prstGeom>
          </p:spPr>
        </p:pic>
        <p:sp>
          <p:nvSpPr>
            <p:cNvPr id="2067" name="Shape 631">
              <a:extLst>
                <a:ext uri="{FF2B5EF4-FFF2-40B4-BE49-F238E27FC236}">
                  <a16:creationId xmlns:a16="http://schemas.microsoft.com/office/drawing/2014/main" id="{FE67B409-0449-2882-C194-47B1D90569E7}"/>
                </a:ext>
              </a:extLst>
            </p:cNvPr>
            <p:cNvSpPr/>
            <p:nvPr/>
          </p:nvSpPr>
          <p:spPr>
            <a:xfrm>
              <a:off x="1830324" y="1597790"/>
              <a:ext cx="259080" cy="256028"/>
            </a:xfrm>
            <a:custGeom>
              <a:avLst/>
              <a:gdLst/>
              <a:ahLst/>
              <a:cxnLst/>
              <a:rect l="0" t="0" r="0" b="0"/>
              <a:pathLst>
                <a:path w="259080" h="256028">
                  <a:moveTo>
                    <a:pt x="0" y="128011"/>
                  </a:moveTo>
                  <a:cubicBezTo>
                    <a:pt x="0" y="57312"/>
                    <a:pt x="58039" y="0"/>
                    <a:pt x="129540" y="0"/>
                  </a:cubicBezTo>
                  <a:cubicBezTo>
                    <a:pt x="201041" y="0"/>
                    <a:pt x="259080" y="57312"/>
                    <a:pt x="259080" y="128011"/>
                  </a:cubicBezTo>
                  <a:cubicBezTo>
                    <a:pt x="259080" y="198714"/>
                    <a:pt x="201041" y="256028"/>
                    <a:pt x="129540" y="256028"/>
                  </a:cubicBezTo>
                  <a:cubicBezTo>
                    <a:pt x="58039"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68" name="Picture 2067">
              <a:extLst>
                <a:ext uri="{FF2B5EF4-FFF2-40B4-BE49-F238E27FC236}">
                  <a16:creationId xmlns:a16="http://schemas.microsoft.com/office/drawing/2014/main" id="{FE93A25D-D2D1-EDEF-FF41-7B765B847801}"/>
                </a:ext>
              </a:extLst>
            </p:cNvPr>
            <p:cNvPicPr/>
            <p:nvPr/>
          </p:nvPicPr>
          <p:blipFill>
            <a:blip r:embed="rId4"/>
            <a:stretch>
              <a:fillRect/>
            </a:stretch>
          </p:blipFill>
          <p:spPr>
            <a:xfrm>
              <a:off x="2060448" y="1556639"/>
              <a:ext cx="384823" cy="381762"/>
            </a:xfrm>
            <a:prstGeom prst="rect">
              <a:avLst/>
            </a:prstGeom>
          </p:spPr>
        </p:pic>
        <p:sp>
          <p:nvSpPr>
            <p:cNvPr id="2069" name="Shape 636">
              <a:extLst>
                <a:ext uri="{FF2B5EF4-FFF2-40B4-BE49-F238E27FC236}">
                  <a16:creationId xmlns:a16="http://schemas.microsoft.com/office/drawing/2014/main" id="{D45CDC0F-CAFC-3550-DC08-E195B69F9F88}"/>
                </a:ext>
              </a:extLst>
            </p:cNvPr>
            <p:cNvSpPr/>
            <p:nvPr/>
          </p:nvSpPr>
          <p:spPr>
            <a:xfrm>
              <a:off x="2125980"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70" name="Picture 2069">
              <a:extLst>
                <a:ext uri="{FF2B5EF4-FFF2-40B4-BE49-F238E27FC236}">
                  <a16:creationId xmlns:a16="http://schemas.microsoft.com/office/drawing/2014/main" id="{5DD8BC9D-2E22-CE8F-20F7-5329B80C5F7B}"/>
                </a:ext>
              </a:extLst>
            </p:cNvPr>
            <p:cNvPicPr/>
            <p:nvPr/>
          </p:nvPicPr>
          <p:blipFill>
            <a:blip r:embed="rId5"/>
            <a:stretch>
              <a:fillRect/>
            </a:stretch>
          </p:blipFill>
          <p:spPr>
            <a:xfrm>
              <a:off x="2353056" y="1556639"/>
              <a:ext cx="387845" cy="381762"/>
            </a:xfrm>
            <a:prstGeom prst="rect">
              <a:avLst/>
            </a:prstGeom>
          </p:spPr>
        </p:pic>
        <p:sp>
          <p:nvSpPr>
            <p:cNvPr id="2071" name="Shape 641">
              <a:extLst>
                <a:ext uri="{FF2B5EF4-FFF2-40B4-BE49-F238E27FC236}">
                  <a16:creationId xmlns:a16="http://schemas.microsoft.com/office/drawing/2014/main" id="{750C3356-F41A-23C0-1B06-F14ADE4FB0F8}"/>
                </a:ext>
              </a:extLst>
            </p:cNvPr>
            <p:cNvSpPr/>
            <p:nvPr/>
          </p:nvSpPr>
          <p:spPr>
            <a:xfrm>
              <a:off x="2418588" y="1597790"/>
              <a:ext cx="259080" cy="256028"/>
            </a:xfrm>
            <a:custGeom>
              <a:avLst/>
              <a:gdLst/>
              <a:ahLst/>
              <a:cxnLst/>
              <a:rect l="0" t="0" r="0" b="0"/>
              <a:pathLst>
                <a:path w="259080" h="256028">
                  <a:moveTo>
                    <a:pt x="0" y="128011"/>
                  </a:moveTo>
                  <a:cubicBezTo>
                    <a:pt x="0" y="57312"/>
                    <a:pt x="58039" y="0"/>
                    <a:pt x="129540" y="0"/>
                  </a:cubicBezTo>
                  <a:cubicBezTo>
                    <a:pt x="201041" y="0"/>
                    <a:pt x="259080" y="57312"/>
                    <a:pt x="259080" y="128011"/>
                  </a:cubicBezTo>
                  <a:cubicBezTo>
                    <a:pt x="259080" y="198714"/>
                    <a:pt x="201041" y="256028"/>
                    <a:pt x="129540" y="256028"/>
                  </a:cubicBezTo>
                  <a:cubicBezTo>
                    <a:pt x="58039"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72" name="Picture 2071">
              <a:extLst>
                <a:ext uri="{FF2B5EF4-FFF2-40B4-BE49-F238E27FC236}">
                  <a16:creationId xmlns:a16="http://schemas.microsoft.com/office/drawing/2014/main" id="{8526B8B6-513F-6D00-BEDF-531668C42394}"/>
                </a:ext>
              </a:extLst>
            </p:cNvPr>
            <p:cNvPicPr/>
            <p:nvPr/>
          </p:nvPicPr>
          <p:blipFill>
            <a:blip r:embed="rId4"/>
            <a:stretch>
              <a:fillRect/>
            </a:stretch>
          </p:blipFill>
          <p:spPr>
            <a:xfrm>
              <a:off x="2648712" y="1556639"/>
              <a:ext cx="384823" cy="381762"/>
            </a:xfrm>
            <a:prstGeom prst="rect">
              <a:avLst/>
            </a:prstGeom>
          </p:spPr>
        </p:pic>
        <p:sp>
          <p:nvSpPr>
            <p:cNvPr id="2073" name="Shape 646">
              <a:extLst>
                <a:ext uri="{FF2B5EF4-FFF2-40B4-BE49-F238E27FC236}">
                  <a16:creationId xmlns:a16="http://schemas.microsoft.com/office/drawing/2014/main" id="{DA2EF5DE-5BA8-606A-BF7E-A0EA96FCA024}"/>
                </a:ext>
              </a:extLst>
            </p:cNvPr>
            <p:cNvSpPr/>
            <p:nvPr/>
          </p:nvSpPr>
          <p:spPr>
            <a:xfrm>
              <a:off x="2714244"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74" name="Picture 2073">
              <a:extLst>
                <a:ext uri="{FF2B5EF4-FFF2-40B4-BE49-F238E27FC236}">
                  <a16:creationId xmlns:a16="http://schemas.microsoft.com/office/drawing/2014/main" id="{7818D65C-62D3-E18D-FA8A-CF8A741051C0}"/>
                </a:ext>
              </a:extLst>
            </p:cNvPr>
            <p:cNvPicPr/>
            <p:nvPr/>
          </p:nvPicPr>
          <p:blipFill>
            <a:blip r:embed="rId5"/>
            <a:stretch>
              <a:fillRect/>
            </a:stretch>
          </p:blipFill>
          <p:spPr>
            <a:xfrm>
              <a:off x="2941320" y="1556639"/>
              <a:ext cx="387845" cy="381762"/>
            </a:xfrm>
            <a:prstGeom prst="rect">
              <a:avLst/>
            </a:prstGeom>
          </p:spPr>
        </p:pic>
        <p:sp>
          <p:nvSpPr>
            <p:cNvPr id="2075" name="Shape 651">
              <a:extLst>
                <a:ext uri="{FF2B5EF4-FFF2-40B4-BE49-F238E27FC236}">
                  <a16:creationId xmlns:a16="http://schemas.microsoft.com/office/drawing/2014/main" id="{B0018586-3387-AC97-3609-47FEEE63EA6A}"/>
                </a:ext>
              </a:extLst>
            </p:cNvPr>
            <p:cNvSpPr/>
            <p:nvPr/>
          </p:nvSpPr>
          <p:spPr>
            <a:xfrm>
              <a:off x="3006852" y="1597790"/>
              <a:ext cx="259080" cy="256028"/>
            </a:xfrm>
            <a:custGeom>
              <a:avLst/>
              <a:gdLst/>
              <a:ahLst/>
              <a:cxnLst/>
              <a:rect l="0" t="0" r="0" b="0"/>
              <a:pathLst>
                <a:path w="259080" h="256028">
                  <a:moveTo>
                    <a:pt x="0" y="128011"/>
                  </a:moveTo>
                  <a:cubicBezTo>
                    <a:pt x="0" y="57312"/>
                    <a:pt x="58039" y="0"/>
                    <a:pt x="129540" y="0"/>
                  </a:cubicBezTo>
                  <a:cubicBezTo>
                    <a:pt x="201041" y="0"/>
                    <a:pt x="259080" y="57312"/>
                    <a:pt x="259080" y="128011"/>
                  </a:cubicBezTo>
                  <a:cubicBezTo>
                    <a:pt x="259080" y="198714"/>
                    <a:pt x="201041" y="256028"/>
                    <a:pt x="129540" y="256028"/>
                  </a:cubicBezTo>
                  <a:cubicBezTo>
                    <a:pt x="58039"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76" name="Picture 2075">
              <a:extLst>
                <a:ext uri="{FF2B5EF4-FFF2-40B4-BE49-F238E27FC236}">
                  <a16:creationId xmlns:a16="http://schemas.microsoft.com/office/drawing/2014/main" id="{9C006046-6B8F-165F-70C8-34BAF07AF44E}"/>
                </a:ext>
              </a:extLst>
            </p:cNvPr>
            <p:cNvPicPr/>
            <p:nvPr/>
          </p:nvPicPr>
          <p:blipFill>
            <a:blip r:embed="rId4"/>
            <a:stretch>
              <a:fillRect/>
            </a:stretch>
          </p:blipFill>
          <p:spPr>
            <a:xfrm>
              <a:off x="3236976" y="1556639"/>
              <a:ext cx="384823" cy="381762"/>
            </a:xfrm>
            <a:prstGeom prst="rect">
              <a:avLst/>
            </a:prstGeom>
          </p:spPr>
        </p:pic>
        <p:sp>
          <p:nvSpPr>
            <p:cNvPr id="2077" name="Shape 656">
              <a:extLst>
                <a:ext uri="{FF2B5EF4-FFF2-40B4-BE49-F238E27FC236}">
                  <a16:creationId xmlns:a16="http://schemas.microsoft.com/office/drawing/2014/main" id="{318D0F45-0F82-9B86-01DD-37A153E17EC5}"/>
                </a:ext>
              </a:extLst>
            </p:cNvPr>
            <p:cNvSpPr/>
            <p:nvPr/>
          </p:nvSpPr>
          <p:spPr>
            <a:xfrm>
              <a:off x="3302509"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78" name="Picture 2077">
              <a:extLst>
                <a:ext uri="{FF2B5EF4-FFF2-40B4-BE49-F238E27FC236}">
                  <a16:creationId xmlns:a16="http://schemas.microsoft.com/office/drawing/2014/main" id="{ED54B25B-FA0E-DE90-CA8D-47F8B328745F}"/>
                </a:ext>
              </a:extLst>
            </p:cNvPr>
            <p:cNvPicPr/>
            <p:nvPr/>
          </p:nvPicPr>
          <p:blipFill>
            <a:blip r:embed="rId4"/>
            <a:stretch>
              <a:fillRect/>
            </a:stretch>
          </p:blipFill>
          <p:spPr>
            <a:xfrm>
              <a:off x="3532632" y="1556639"/>
              <a:ext cx="384823" cy="381762"/>
            </a:xfrm>
            <a:prstGeom prst="rect">
              <a:avLst/>
            </a:prstGeom>
          </p:spPr>
        </p:pic>
        <p:sp>
          <p:nvSpPr>
            <p:cNvPr id="2079" name="Shape 661">
              <a:extLst>
                <a:ext uri="{FF2B5EF4-FFF2-40B4-BE49-F238E27FC236}">
                  <a16:creationId xmlns:a16="http://schemas.microsoft.com/office/drawing/2014/main" id="{C1DB0416-B24D-1CEF-956F-843328DDDFC5}"/>
                </a:ext>
              </a:extLst>
            </p:cNvPr>
            <p:cNvSpPr/>
            <p:nvPr/>
          </p:nvSpPr>
          <p:spPr>
            <a:xfrm>
              <a:off x="3598164"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80" name="Picture 2079">
              <a:extLst>
                <a:ext uri="{FF2B5EF4-FFF2-40B4-BE49-F238E27FC236}">
                  <a16:creationId xmlns:a16="http://schemas.microsoft.com/office/drawing/2014/main" id="{24105363-ACBB-CB3E-3884-51A54377A1B4}"/>
                </a:ext>
              </a:extLst>
            </p:cNvPr>
            <p:cNvPicPr/>
            <p:nvPr/>
          </p:nvPicPr>
          <p:blipFill>
            <a:blip r:embed="rId4"/>
            <a:stretch>
              <a:fillRect/>
            </a:stretch>
          </p:blipFill>
          <p:spPr>
            <a:xfrm>
              <a:off x="3825240" y="1556639"/>
              <a:ext cx="384823" cy="381762"/>
            </a:xfrm>
            <a:prstGeom prst="rect">
              <a:avLst/>
            </a:prstGeom>
          </p:spPr>
        </p:pic>
        <p:sp>
          <p:nvSpPr>
            <p:cNvPr id="2081" name="Shape 666">
              <a:extLst>
                <a:ext uri="{FF2B5EF4-FFF2-40B4-BE49-F238E27FC236}">
                  <a16:creationId xmlns:a16="http://schemas.microsoft.com/office/drawing/2014/main" id="{02DFE1B0-3545-A43D-FA10-B3B31677947E}"/>
                </a:ext>
              </a:extLst>
            </p:cNvPr>
            <p:cNvSpPr/>
            <p:nvPr/>
          </p:nvSpPr>
          <p:spPr>
            <a:xfrm>
              <a:off x="3890772"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82" name="Picture 2081">
              <a:extLst>
                <a:ext uri="{FF2B5EF4-FFF2-40B4-BE49-F238E27FC236}">
                  <a16:creationId xmlns:a16="http://schemas.microsoft.com/office/drawing/2014/main" id="{E36025A0-CC8C-6954-C603-B2DE0330FE0F}"/>
                </a:ext>
              </a:extLst>
            </p:cNvPr>
            <p:cNvPicPr/>
            <p:nvPr/>
          </p:nvPicPr>
          <p:blipFill>
            <a:blip r:embed="rId4"/>
            <a:stretch>
              <a:fillRect/>
            </a:stretch>
          </p:blipFill>
          <p:spPr>
            <a:xfrm>
              <a:off x="4120896" y="1556639"/>
              <a:ext cx="384823" cy="381762"/>
            </a:xfrm>
            <a:prstGeom prst="rect">
              <a:avLst/>
            </a:prstGeom>
          </p:spPr>
        </p:pic>
        <p:sp>
          <p:nvSpPr>
            <p:cNvPr id="2083" name="Shape 671">
              <a:extLst>
                <a:ext uri="{FF2B5EF4-FFF2-40B4-BE49-F238E27FC236}">
                  <a16:creationId xmlns:a16="http://schemas.microsoft.com/office/drawing/2014/main" id="{6B6A7A1E-3CA9-B81E-D944-61DAB0474462}"/>
                </a:ext>
              </a:extLst>
            </p:cNvPr>
            <p:cNvSpPr/>
            <p:nvPr/>
          </p:nvSpPr>
          <p:spPr>
            <a:xfrm>
              <a:off x="4186428"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84" name="Picture 2083">
              <a:extLst>
                <a:ext uri="{FF2B5EF4-FFF2-40B4-BE49-F238E27FC236}">
                  <a16:creationId xmlns:a16="http://schemas.microsoft.com/office/drawing/2014/main" id="{12F40C37-B383-E8D9-E42E-7CC99C8DE335}"/>
                </a:ext>
              </a:extLst>
            </p:cNvPr>
            <p:cNvPicPr/>
            <p:nvPr/>
          </p:nvPicPr>
          <p:blipFill>
            <a:blip r:embed="rId4"/>
            <a:stretch>
              <a:fillRect/>
            </a:stretch>
          </p:blipFill>
          <p:spPr>
            <a:xfrm>
              <a:off x="4413504" y="1556639"/>
              <a:ext cx="384823" cy="381762"/>
            </a:xfrm>
            <a:prstGeom prst="rect">
              <a:avLst/>
            </a:prstGeom>
          </p:spPr>
        </p:pic>
        <p:sp>
          <p:nvSpPr>
            <p:cNvPr id="2085" name="Shape 676">
              <a:extLst>
                <a:ext uri="{FF2B5EF4-FFF2-40B4-BE49-F238E27FC236}">
                  <a16:creationId xmlns:a16="http://schemas.microsoft.com/office/drawing/2014/main" id="{BF569D19-2457-0D4D-36AA-DAC406C32CAF}"/>
                </a:ext>
              </a:extLst>
            </p:cNvPr>
            <p:cNvSpPr/>
            <p:nvPr/>
          </p:nvSpPr>
          <p:spPr>
            <a:xfrm>
              <a:off x="4479036"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86" name="Picture 2085">
              <a:extLst>
                <a:ext uri="{FF2B5EF4-FFF2-40B4-BE49-F238E27FC236}">
                  <a16:creationId xmlns:a16="http://schemas.microsoft.com/office/drawing/2014/main" id="{93E4980E-1B1F-7359-45E6-1CF0DA4DA04B}"/>
                </a:ext>
              </a:extLst>
            </p:cNvPr>
            <p:cNvPicPr/>
            <p:nvPr/>
          </p:nvPicPr>
          <p:blipFill>
            <a:blip r:embed="rId4"/>
            <a:stretch>
              <a:fillRect/>
            </a:stretch>
          </p:blipFill>
          <p:spPr>
            <a:xfrm>
              <a:off x="4709160" y="1556639"/>
              <a:ext cx="384823" cy="381762"/>
            </a:xfrm>
            <a:prstGeom prst="rect">
              <a:avLst/>
            </a:prstGeom>
          </p:spPr>
        </p:pic>
        <p:sp>
          <p:nvSpPr>
            <p:cNvPr id="2087" name="Shape 681">
              <a:extLst>
                <a:ext uri="{FF2B5EF4-FFF2-40B4-BE49-F238E27FC236}">
                  <a16:creationId xmlns:a16="http://schemas.microsoft.com/office/drawing/2014/main" id="{8B11D9D5-4FEE-48A8-9F8D-51F9597A3170}"/>
                </a:ext>
              </a:extLst>
            </p:cNvPr>
            <p:cNvSpPr/>
            <p:nvPr/>
          </p:nvSpPr>
          <p:spPr>
            <a:xfrm>
              <a:off x="4774693"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88" name="Picture 2087">
              <a:extLst>
                <a:ext uri="{FF2B5EF4-FFF2-40B4-BE49-F238E27FC236}">
                  <a16:creationId xmlns:a16="http://schemas.microsoft.com/office/drawing/2014/main" id="{704E4BF7-40EA-95F1-ADE3-D05A3759F147}"/>
                </a:ext>
              </a:extLst>
            </p:cNvPr>
            <p:cNvPicPr/>
            <p:nvPr/>
          </p:nvPicPr>
          <p:blipFill>
            <a:blip r:embed="rId4"/>
            <a:stretch>
              <a:fillRect/>
            </a:stretch>
          </p:blipFill>
          <p:spPr>
            <a:xfrm>
              <a:off x="5001769" y="1556639"/>
              <a:ext cx="384823" cy="381762"/>
            </a:xfrm>
            <a:prstGeom prst="rect">
              <a:avLst/>
            </a:prstGeom>
          </p:spPr>
        </p:pic>
        <p:sp>
          <p:nvSpPr>
            <p:cNvPr id="2089" name="Shape 686">
              <a:extLst>
                <a:ext uri="{FF2B5EF4-FFF2-40B4-BE49-F238E27FC236}">
                  <a16:creationId xmlns:a16="http://schemas.microsoft.com/office/drawing/2014/main" id="{45EA207F-5990-B13C-8304-AF5312D2A7B0}"/>
                </a:ext>
              </a:extLst>
            </p:cNvPr>
            <p:cNvSpPr/>
            <p:nvPr/>
          </p:nvSpPr>
          <p:spPr>
            <a:xfrm>
              <a:off x="5067301" y="1597790"/>
              <a:ext cx="256032" cy="256028"/>
            </a:xfrm>
            <a:custGeom>
              <a:avLst/>
              <a:gdLst/>
              <a:ahLst/>
              <a:cxnLst/>
              <a:rect l="0" t="0" r="0" b="0"/>
              <a:pathLst>
                <a:path w="256032" h="256028">
                  <a:moveTo>
                    <a:pt x="0" y="128011"/>
                  </a:moveTo>
                  <a:cubicBezTo>
                    <a:pt x="0" y="57312"/>
                    <a:pt x="57276" y="0"/>
                    <a:pt x="128015" y="0"/>
                  </a:cubicBezTo>
                  <a:cubicBezTo>
                    <a:pt x="198755" y="0"/>
                    <a:pt x="256032" y="57312"/>
                    <a:pt x="256032" y="128011"/>
                  </a:cubicBezTo>
                  <a:cubicBezTo>
                    <a:pt x="256032" y="198714"/>
                    <a:pt x="198755" y="256028"/>
                    <a:pt x="128015" y="256028"/>
                  </a:cubicBezTo>
                  <a:cubicBezTo>
                    <a:pt x="57276"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90" name="Picture 2089">
              <a:extLst>
                <a:ext uri="{FF2B5EF4-FFF2-40B4-BE49-F238E27FC236}">
                  <a16:creationId xmlns:a16="http://schemas.microsoft.com/office/drawing/2014/main" id="{300679D8-6321-44F3-EE2A-C09715E82EA6}"/>
                </a:ext>
              </a:extLst>
            </p:cNvPr>
            <p:cNvPicPr/>
            <p:nvPr/>
          </p:nvPicPr>
          <p:blipFill>
            <a:blip r:embed="rId4"/>
            <a:stretch>
              <a:fillRect/>
            </a:stretch>
          </p:blipFill>
          <p:spPr>
            <a:xfrm>
              <a:off x="5297424" y="1556639"/>
              <a:ext cx="384823" cy="381762"/>
            </a:xfrm>
            <a:prstGeom prst="rect">
              <a:avLst/>
            </a:prstGeom>
          </p:spPr>
        </p:pic>
        <p:sp>
          <p:nvSpPr>
            <p:cNvPr id="2091" name="Shape 691">
              <a:extLst>
                <a:ext uri="{FF2B5EF4-FFF2-40B4-BE49-F238E27FC236}">
                  <a16:creationId xmlns:a16="http://schemas.microsoft.com/office/drawing/2014/main" id="{97FA9262-2988-B251-C1D4-B07A66863CAA}"/>
                </a:ext>
              </a:extLst>
            </p:cNvPr>
            <p:cNvSpPr/>
            <p:nvPr/>
          </p:nvSpPr>
          <p:spPr>
            <a:xfrm>
              <a:off x="5362957"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92" name="Picture 2091">
              <a:extLst>
                <a:ext uri="{FF2B5EF4-FFF2-40B4-BE49-F238E27FC236}">
                  <a16:creationId xmlns:a16="http://schemas.microsoft.com/office/drawing/2014/main" id="{CAEF36F9-A54C-D98A-8C5A-DC8250E49410}"/>
                </a:ext>
              </a:extLst>
            </p:cNvPr>
            <p:cNvPicPr/>
            <p:nvPr/>
          </p:nvPicPr>
          <p:blipFill>
            <a:blip r:embed="rId4"/>
            <a:stretch>
              <a:fillRect/>
            </a:stretch>
          </p:blipFill>
          <p:spPr>
            <a:xfrm>
              <a:off x="5590032" y="1556639"/>
              <a:ext cx="384823" cy="381762"/>
            </a:xfrm>
            <a:prstGeom prst="rect">
              <a:avLst/>
            </a:prstGeom>
          </p:spPr>
        </p:pic>
        <p:sp>
          <p:nvSpPr>
            <p:cNvPr id="2093" name="Shape 696">
              <a:extLst>
                <a:ext uri="{FF2B5EF4-FFF2-40B4-BE49-F238E27FC236}">
                  <a16:creationId xmlns:a16="http://schemas.microsoft.com/office/drawing/2014/main" id="{296D7C8C-32AA-D7B1-DE8A-AB203DC8B903}"/>
                </a:ext>
              </a:extLst>
            </p:cNvPr>
            <p:cNvSpPr/>
            <p:nvPr/>
          </p:nvSpPr>
          <p:spPr>
            <a:xfrm>
              <a:off x="5655564" y="1597790"/>
              <a:ext cx="256032" cy="256028"/>
            </a:xfrm>
            <a:custGeom>
              <a:avLst/>
              <a:gdLst/>
              <a:ahLst/>
              <a:cxnLst/>
              <a:rect l="0" t="0" r="0" b="0"/>
              <a:pathLst>
                <a:path w="256032" h="256028">
                  <a:moveTo>
                    <a:pt x="0" y="128011"/>
                  </a:moveTo>
                  <a:cubicBezTo>
                    <a:pt x="0" y="57312"/>
                    <a:pt x="57277" y="0"/>
                    <a:pt x="128017" y="0"/>
                  </a:cubicBezTo>
                  <a:cubicBezTo>
                    <a:pt x="198755" y="0"/>
                    <a:pt x="256032" y="57312"/>
                    <a:pt x="256032" y="128011"/>
                  </a:cubicBezTo>
                  <a:cubicBezTo>
                    <a:pt x="256032" y="198714"/>
                    <a:pt x="198755" y="256028"/>
                    <a:pt x="128017"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94" name="Picture 2093">
              <a:extLst>
                <a:ext uri="{FF2B5EF4-FFF2-40B4-BE49-F238E27FC236}">
                  <a16:creationId xmlns:a16="http://schemas.microsoft.com/office/drawing/2014/main" id="{DD5A21ED-7F84-384D-AE08-010719EC4715}"/>
                </a:ext>
              </a:extLst>
            </p:cNvPr>
            <p:cNvPicPr/>
            <p:nvPr/>
          </p:nvPicPr>
          <p:blipFill>
            <a:blip r:embed="rId4"/>
            <a:stretch>
              <a:fillRect/>
            </a:stretch>
          </p:blipFill>
          <p:spPr>
            <a:xfrm>
              <a:off x="5885688" y="1556639"/>
              <a:ext cx="384823" cy="381762"/>
            </a:xfrm>
            <a:prstGeom prst="rect">
              <a:avLst/>
            </a:prstGeom>
          </p:spPr>
        </p:pic>
        <p:sp>
          <p:nvSpPr>
            <p:cNvPr id="2095" name="Shape 701">
              <a:extLst>
                <a:ext uri="{FF2B5EF4-FFF2-40B4-BE49-F238E27FC236}">
                  <a16:creationId xmlns:a16="http://schemas.microsoft.com/office/drawing/2014/main" id="{47D04CD5-9F9F-72B1-7F98-CA1C2DB64397}"/>
                </a:ext>
              </a:extLst>
            </p:cNvPr>
            <p:cNvSpPr/>
            <p:nvPr/>
          </p:nvSpPr>
          <p:spPr>
            <a:xfrm>
              <a:off x="5951221"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96" name="Picture 2095">
              <a:extLst>
                <a:ext uri="{FF2B5EF4-FFF2-40B4-BE49-F238E27FC236}">
                  <a16:creationId xmlns:a16="http://schemas.microsoft.com/office/drawing/2014/main" id="{8ECB8BD3-6D9B-3AF9-7981-92E00A8217C1}"/>
                </a:ext>
              </a:extLst>
            </p:cNvPr>
            <p:cNvPicPr/>
            <p:nvPr/>
          </p:nvPicPr>
          <p:blipFill>
            <a:blip r:embed="rId4"/>
            <a:stretch>
              <a:fillRect/>
            </a:stretch>
          </p:blipFill>
          <p:spPr>
            <a:xfrm>
              <a:off x="6178296" y="1556639"/>
              <a:ext cx="384823" cy="381762"/>
            </a:xfrm>
            <a:prstGeom prst="rect">
              <a:avLst/>
            </a:prstGeom>
          </p:spPr>
        </p:pic>
        <p:sp>
          <p:nvSpPr>
            <p:cNvPr id="2097" name="Shape 706">
              <a:extLst>
                <a:ext uri="{FF2B5EF4-FFF2-40B4-BE49-F238E27FC236}">
                  <a16:creationId xmlns:a16="http://schemas.microsoft.com/office/drawing/2014/main" id="{9266DCD5-6620-4BFB-7BB9-517CA53746B5}"/>
                </a:ext>
              </a:extLst>
            </p:cNvPr>
            <p:cNvSpPr/>
            <p:nvPr/>
          </p:nvSpPr>
          <p:spPr>
            <a:xfrm>
              <a:off x="6243829" y="1597790"/>
              <a:ext cx="256032" cy="256028"/>
            </a:xfrm>
            <a:custGeom>
              <a:avLst/>
              <a:gdLst/>
              <a:ahLst/>
              <a:cxnLst/>
              <a:rect l="0" t="0" r="0" b="0"/>
              <a:pathLst>
                <a:path w="256032" h="256028">
                  <a:moveTo>
                    <a:pt x="0" y="128011"/>
                  </a:moveTo>
                  <a:cubicBezTo>
                    <a:pt x="0" y="57312"/>
                    <a:pt x="57277" y="0"/>
                    <a:pt x="128015" y="0"/>
                  </a:cubicBezTo>
                  <a:cubicBezTo>
                    <a:pt x="198755" y="0"/>
                    <a:pt x="256032" y="57312"/>
                    <a:pt x="256032" y="128011"/>
                  </a:cubicBezTo>
                  <a:cubicBezTo>
                    <a:pt x="256032" y="198714"/>
                    <a:pt x="198755" y="256028"/>
                    <a:pt x="128015"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98" name="Picture 2097">
              <a:extLst>
                <a:ext uri="{FF2B5EF4-FFF2-40B4-BE49-F238E27FC236}">
                  <a16:creationId xmlns:a16="http://schemas.microsoft.com/office/drawing/2014/main" id="{919D4026-F478-3911-43B5-4C4474B3824C}"/>
                </a:ext>
              </a:extLst>
            </p:cNvPr>
            <p:cNvPicPr/>
            <p:nvPr/>
          </p:nvPicPr>
          <p:blipFill>
            <a:blip r:embed="rId4"/>
            <a:stretch>
              <a:fillRect/>
            </a:stretch>
          </p:blipFill>
          <p:spPr>
            <a:xfrm>
              <a:off x="6473952" y="1556639"/>
              <a:ext cx="384823" cy="381762"/>
            </a:xfrm>
            <a:prstGeom prst="rect">
              <a:avLst/>
            </a:prstGeom>
          </p:spPr>
        </p:pic>
        <p:sp>
          <p:nvSpPr>
            <p:cNvPr id="2099" name="Shape 711">
              <a:extLst>
                <a:ext uri="{FF2B5EF4-FFF2-40B4-BE49-F238E27FC236}">
                  <a16:creationId xmlns:a16="http://schemas.microsoft.com/office/drawing/2014/main" id="{E9B918AF-DB23-002D-343A-6C2FDC6C1100}"/>
                </a:ext>
              </a:extLst>
            </p:cNvPr>
            <p:cNvSpPr/>
            <p:nvPr/>
          </p:nvSpPr>
          <p:spPr>
            <a:xfrm>
              <a:off x="6539485"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100" name="Picture 2099">
              <a:extLst>
                <a:ext uri="{FF2B5EF4-FFF2-40B4-BE49-F238E27FC236}">
                  <a16:creationId xmlns:a16="http://schemas.microsoft.com/office/drawing/2014/main" id="{530A8E66-6EF6-B00A-0A9D-FF2C51CF44C4}"/>
                </a:ext>
              </a:extLst>
            </p:cNvPr>
            <p:cNvPicPr/>
            <p:nvPr/>
          </p:nvPicPr>
          <p:blipFill>
            <a:blip r:embed="rId4"/>
            <a:stretch>
              <a:fillRect/>
            </a:stretch>
          </p:blipFill>
          <p:spPr>
            <a:xfrm>
              <a:off x="6766560" y="1556639"/>
              <a:ext cx="384823" cy="381762"/>
            </a:xfrm>
            <a:prstGeom prst="rect">
              <a:avLst/>
            </a:prstGeom>
          </p:spPr>
        </p:pic>
        <p:sp>
          <p:nvSpPr>
            <p:cNvPr id="2101" name="Shape 716">
              <a:extLst>
                <a:ext uri="{FF2B5EF4-FFF2-40B4-BE49-F238E27FC236}">
                  <a16:creationId xmlns:a16="http://schemas.microsoft.com/office/drawing/2014/main" id="{8F64378A-F270-3F9E-3832-4166E1BFBBA3}"/>
                </a:ext>
              </a:extLst>
            </p:cNvPr>
            <p:cNvSpPr/>
            <p:nvPr/>
          </p:nvSpPr>
          <p:spPr>
            <a:xfrm>
              <a:off x="6832093"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102" name="Picture 2101">
              <a:extLst>
                <a:ext uri="{FF2B5EF4-FFF2-40B4-BE49-F238E27FC236}">
                  <a16:creationId xmlns:a16="http://schemas.microsoft.com/office/drawing/2014/main" id="{3CD60366-D859-BBC4-13D6-C5B2EFD78311}"/>
                </a:ext>
              </a:extLst>
            </p:cNvPr>
            <p:cNvPicPr/>
            <p:nvPr/>
          </p:nvPicPr>
          <p:blipFill>
            <a:blip r:embed="rId4"/>
            <a:stretch>
              <a:fillRect/>
            </a:stretch>
          </p:blipFill>
          <p:spPr>
            <a:xfrm>
              <a:off x="7062216" y="1556639"/>
              <a:ext cx="384823" cy="381762"/>
            </a:xfrm>
            <a:prstGeom prst="rect">
              <a:avLst/>
            </a:prstGeom>
          </p:spPr>
        </p:pic>
        <p:sp>
          <p:nvSpPr>
            <p:cNvPr id="2103" name="Shape 721">
              <a:extLst>
                <a:ext uri="{FF2B5EF4-FFF2-40B4-BE49-F238E27FC236}">
                  <a16:creationId xmlns:a16="http://schemas.microsoft.com/office/drawing/2014/main" id="{042DB9B2-F4DD-7D33-AADE-BC8FDC477887}"/>
                </a:ext>
              </a:extLst>
            </p:cNvPr>
            <p:cNvSpPr/>
            <p:nvPr/>
          </p:nvSpPr>
          <p:spPr>
            <a:xfrm>
              <a:off x="7127749" y="1597790"/>
              <a:ext cx="256032" cy="256028"/>
            </a:xfrm>
            <a:custGeom>
              <a:avLst/>
              <a:gdLst/>
              <a:ahLst/>
              <a:cxnLst/>
              <a:rect l="0" t="0" r="0" b="0"/>
              <a:pathLst>
                <a:path w="256032" h="256028">
                  <a:moveTo>
                    <a:pt x="0" y="128011"/>
                  </a:moveTo>
                  <a:cubicBezTo>
                    <a:pt x="0" y="57312"/>
                    <a:pt x="57277" y="0"/>
                    <a:pt x="128015" y="0"/>
                  </a:cubicBezTo>
                  <a:cubicBezTo>
                    <a:pt x="198755" y="0"/>
                    <a:pt x="256032" y="57312"/>
                    <a:pt x="256032" y="128011"/>
                  </a:cubicBezTo>
                  <a:cubicBezTo>
                    <a:pt x="256032" y="198714"/>
                    <a:pt x="198755" y="256028"/>
                    <a:pt x="128015"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grpSp>
      <p:grpSp>
        <p:nvGrpSpPr>
          <p:cNvPr id="2104" name="Group 2103">
            <a:extLst>
              <a:ext uri="{FF2B5EF4-FFF2-40B4-BE49-F238E27FC236}">
                <a16:creationId xmlns:a16="http://schemas.microsoft.com/office/drawing/2014/main" id="{84F29B5D-D375-EC7D-437F-05E666607DEE}"/>
              </a:ext>
            </a:extLst>
          </p:cNvPr>
          <p:cNvGrpSpPr/>
          <p:nvPr/>
        </p:nvGrpSpPr>
        <p:grpSpPr>
          <a:xfrm>
            <a:off x="4956305" y="1541132"/>
            <a:ext cx="1949450" cy="2124077"/>
            <a:chOff x="0" y="0"/>
            <a:chExt cx="1949450" cy="2124202"/>
          </a:xfrm>
        </p:grpSpPr>
        <p:sp>
          <p:nvSpPr>
            <p:cNvPr id="2105" name="Shape 10719">
              <a:extLst>
                <a:ext uri="{FF2B5EF4-FFF2-40B4-BE49-F238E27FC236}">
                  <a16:creationId xmlns:a16="http://schemas.microsoft.com/office/drawing/2014/main" id="{48E7AA92-E4E6-E58B-D093-0E01F946FBAF}"/>
                </a:ext>
              </a:extLst>
            </p:cNvPr>
            <p:cNvSpPr/>
            <p:nvPr/>
          </p:nvSpPr>
          <p:spPr>
            <a:xfrm>
              <a:off x="323850" y="6323"/>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06" name="Shape 10720">
              <a:extLst>
                <a:ext uri="{FF2B5EF4-FFF2-40B4-BE49-F238E27FC236}">
                  <a16:creationId xmlns:a16="http://schemas.microsoft.com/office/drawing/2014/main" id="{9BF30508-D3BC-C332-EDB9-23E69CB14460}"/>
                </a:ext>
              </a:extLst>
            </p:cNvPr>
            <p:cNvSpPr/>
            <p:nvPr/>
          </p:nvSpPr>
          <p:spPr>
            <a:xfrm>
              <a:off x="647700" y="6323"/>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07" name="Shape 10721">
              <a:extLst>
                <a:ext uri="{FF2B5EF4-FFF2-40B4-BE49-F238E27FC236}">
                  <a16:creationId xmlns:a16="http://schemas.microsoft.com/office/drawing/2014/main" id="{872B9C0E-6D8B-0773-B6E9-F1EC2E09F194}"/>
                </a:ext>
              </a:extLst>
            </p:cNvPr>
            <p:cNvSpPr/>
            <p:nvPr/>
          </p:nvSpPr>
          <p:spPr>
            <a:xfrm>
              <a:off x="971550" y="6323"/>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08" name="Shape 10722">
              <a:extLst>
                <a:ext uri="{FF2B5EF4-FFF2-40B4-BE49-F238E27FC236}">
                  <a16:creationId xmlns:a16="http://schemas.microsoft.com/office/drawing/2014/main" id="{0EA1D40C-E0AB-F9C4-6623-19E9C5FED1B1}"/>
                </a:ext>
              </a:extLst>
            </p:cNvPr>
            <p:cNvSpPr/>
            <p:nvPr/>
          </p:nvSpPr>
          <p:spPr>
            <a:xfrm>
              <a:off x="1295400" y="6323"/>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09" name="Shape 10723">
              <a:extLst>
                <a:ext uri="{FF2B5EF4-FFF2-40B4-BE49-F238E27FC236}">
                  <a16:creationId xmlns:a16="http://schemas.microsoft.com/office/drawing/2014/main" id="{DFC71482-DD1D-EFAA-2A27-E49F752A0A82}"/>
                </a:ext>
              </a:extLst>
            </p:cNvPr>
            <p:cNvSpPr/>
            <p:nvPr/>
          </p:nvSpPr>
          <p:spPr>
            <a:xfrm>
              <a:off x="1619250" y="6323"/>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0" name="Shape 10724">
              <a:extLst>
                <a:ext uri="{FF2B5EF4-FFF2-40B4-BE49-F238E27FC236}">
                  <a16:creationId xmlns:a16="http://schemas.microsoft.com/office/drawing/2014/main" id="{946251B2-0A63-776E-72A0-4B94720733E6}"/>
                </a:ext>
              </a:extLst>
            </p:cNvPr>
            <p:cNvSpPr/>
            <p:nvPr/>
          </p:nvSpPr>
          <p:spPr>
            <a:xfrm>
              <a:off x="323850" y="329670"/>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11" name="Shape 10725">
              <a:extLst>
                <a:ext uri="{FF2B5EF4-FFF2-40B4-BE49-F238E27FC236}">
                  <a16:creationId xmlns:a16="http://schemas.microsoft.com/office/drawing/2014/main" id="{05AEC6D0-39C3-1B15-0CDE-CA3688D83983}"/>
                </a:ext>
              </a:extLst>
            </p:cNvPr>
            <p:cNvSpPr/>
            <p:nvPr/>
          </p:nvSpPr>
          <p:spPr>
            <a:xfrm>
              <a:off x="647700" y="329670"/>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2" name="Shape 10726">
              <a:extLst>
                <a:ext uri="{FF2B5EF4-FFF2-40B4-BE49-F238E27FC236}">
                  <a16:creationId xmlns:a16="http://schemas.microsoft.com/office/drawing/2014/main" id="{2EF66277-8D3F-F57A-1F48-33DD696A423A}"/>
                </a:ext>
              </a:extLst>
            </p:cNvPr>
            <p:cNvSpPr/>
            <p:nvPr/>
          </p:nvSpPr>
          <p:spPr>
            <a:xfrm>
              <a:off x="971550" y="329670"/>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13" name="Shape 10727">
              <a:extLst>
                <a:ext uri="{FF2B5EF4-FFF2-40B4-BE49-F238E27FC236}">
                  <a16:creationId xmlns:a16="http://schemas.microsoft.com/office/drawing/2014/main" id="{AD4637AE-F05C-0B8A-E335-FEF220ADFC9F}"/>
                </a:ext>
              </a:extLst>
            </p:cNvPr>
            <p:cNvSpPr/>
            <p:nvPr/>
          </p:nvSpPr>
          <p:spPr>
            <a:xfrm>
              <a:off x="1295400" y="329670"/>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4" name="Shape 10728">
              <a:extLst>
                <a:ext uri="{FF2B5EF4-FFF2-40B4-BE49-F238E27FC236}">
                  <a16:creationId xmlns:a16="http://schemas.microsoft.com/office/drawing/2014/main" id="{A62A9C4C-5675-8815-84B0-91888BF60F1A}"/>
                </a:ext>
              </a:extLst>
            </p:cNvPr>
            <p:cNvSpPr/>
            <p:nvPr/>
          </p:nvSpPr>
          <p:spPr>
            <a:xfrm>
              <a:off x="1619250" y="329670"/>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15" name="Shape 10729">
              <a:extLst>
                <a:ext uri="{FF2B5EF4-FFF2-40B4-BE49-F238E27FC236}">
                  <a16:creationId xmlns:a16="http://schemas.microsoft.com/office/drawing/2014/main" id="{AFAE7EE0-1C85-281B-A22C-17747D3C00A5}"/>
                </a:ext>
              </a:extLst>
            </p:cNvPr>
            <p:cNvSpPr/>
            <p:nvPr/>
          </p:nvSpPr>
          <p:spPr>
            <a:xfrm>
              <a:off x="323850" y="653007"/>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16" name="Shape 10730">
              <a:extLst>
                <a:ext uri="{FF2B5EF4-FFF2-40B4-BE49-F238E27FC236}">
                  <a16:creationId xmlns:a16="http://schemas.microsoft.com/office/drawing/2014/main" id="{DADB6799-52D5-E549-96BB-1A4BB805A043}"/>
                </a:ext>
              </a:extLst>
            </p:cNvPr>
            <p:cNvSpPr/>
            <p:nvPr/>
          </p:nvSpPr>
          <p:spPr>
            <a:xfrm>
              <a:off x="647700" y="653007"/>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7" name="Shape 10731">
              <a:extLst>
                <a:ext uri="{FF2B5EF4-FFF2-40B4-BE49-F238E27FC236}">
                  <a16:creationId xmlns:a16="http://schemas.microsoft.com/office/drawing/2014/main" id="{51771931-743B-A69C-6256-B403FDAD4606}"/>
                </a:ext>
              </a:extLst>
            </p:cNvPr>
            <p:cNvSpPr/>
            <p:nvPr/>
          </p:nvSpPr>
          <p:spPr>
            <a:xfrm>
              <a:off x="971550" y="653007"/>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8" name="Shape 10732">
              <a:extLst>
                <a:ext uri="{FF2B5EF4-FFF2-40B4-BE49-F238E27FC236}">
                  <a16:creationId xmlns:a16="http://schemas.microsoft.com/office/drawing/2014/main" id="{A75F400C-9BEA-AFDB-7CEE-AA7BBD31CC3A}"/>
                </a:ext>
              </a:extLst>
            </p:cNvPr>
            <p:cNvSpPr/>
            <p:nvPr/>
          </p:nvSpPr>
          <p:spPr>
            <a:xfrm>
              <a:off x="1295400" y="653007"/>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9" name="Shape 10733">
              <a:extLst>
                <a:ext uri="{FF2B5EF4-FFF2-40B4-BE49-F238E27FC236}">
                  <a16:creationId xmlns:a16="http://schemas.microsoft.com/office/drawing/2014/main" id="{1564EAFB-7398-B142-578C-E3F1748201C8}"/>
                </a:ext>
              </a:extLst>
            </p:cNvPr>
            <p:cNvSpPr/>
            <p:nvPr/>
          </p:nvSpPr>
          <p:spPr>
            <a:xfrm>
              <a:off x="1619250" y="653007"/>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20" name="Shape 10734">
              <a:extLst>
                <a:ext uri="{FF2B5EF4-FFF2-40B4-BE49-F238E27FC236}">
                  <a16:creationId xmlns:a16="http://schemas.microsoft.com/office/drawing/2014/main" id="{24A630F6-AF1E-37B6-7CF1-3C906F6C84C9}"/>
                </a:ext>
              </a:extLst>
            </p:cNvPr>
            <p:cNvSpPr/>
            <p:nvPr/>
          </p:nvSpPr>
          <p:spPr>
            <a:xfrm>
              <a:off x="323850" y="976354"/>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1" name="Shape 10735">
              <a:extLst>
                <a:ext uri="{FF2B5EF4-FFF2-40B4-BE49-F238E27FC236}">
                  <a16:creationId xmlns:a16="http://schemas.microsoft.com/office/drawing/2014/main" id="{75E12735-F009-1BC0-438B-3E38EBB35E12}"/>
                </a:ext>
              </a:extLst>
            </p:cNvPr>
            <p:cNvSpPr/>
            <p:nvPr/>
          </p:nvSpPr>
          <p:spPr>
            <a:xfrm>
              <a:off x="647700" y="976354"/>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22" name="Shape 10736">
              <a:extLst>
                <a:ext uri="{FF2B5EF4-FFF2-40B4-BE49-F238E27FC236}">
                  <a16:creationId xmlns:a16="http://schemas.microsoft.com/office/drawing/2014/main" id="{BBEDB37B-B6FA-63AD-CB63-B57D3901AF2B}"/>
                </a:ext>
              </a:extLst>
            </p:cNvPr>
            <p:cNvSpPr/>
            <p:nvPr/>
          </p:nvSpPr>
          <p:spPr>
            <a:xfrm>
              <a:off x="971550" y="976354"/>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3" name="Shape 10737">
              <a:extLst>
                <a:ext uri="{FF2B5EF4-FFF2-40B4-BE49-F238E27FC236}">
                  <a16:creationId xmlns:a16="http://schemas.microsoft.com/office/drawing/2014/main" id="{9A31F8E0-7A3C-AF5E-B3E8-59E674FBB1CB}"/>
                </a:ext>
              </a:extLst>
            </p:cNvPr>
            <p:cNvSpPr/>
            <p:nvPr/>
          </p:nvSpPr>
          <p:spPr>
            <a:xfrm>
              <a:off x="1295400" y="976354"/>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24" name="Shape 10738">
              <a:extLst>
                <a:ext uri="{FF2B5EF4-FFF2-40B4-BE49-F238E27FC236}">
                  <a16:creationId xmlns:a16="http://schemas.microsoft.com/office/drawing/2014/main" id="{C3083DA5-11D5-1144-FD84-657D8764FAB9}"/>
                </a:ext>
              </a:extLst>
            </p:cNvPr>
            <p:cNvSpPr/>
            <p:nvPr/>
          </p:nvSpPr>
          <p:spPr>
            <a:xfrm>
              <a:off x="1619250" y="976354"/>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5" name="Shape 10739">
              <a:extLst>
                <a:ext uri="{FF2B5EF4-FFF2-40B4-BE49-F238E27FC236}">
                  <a16:creationId xmlns:a16="http://schemas.microsoft.com/office/drawing/2014/main" id="{8203BF76-409C-23DB-06D2-509E095A7064}"/>
                </a:ext>
              </a:extLst>
            </p:cNvPr>
            <p:cNvSpPr/>
            <p:nvPr/>
          </p:nvSpPr>
          <p:spPr>
            <a:xfrm>
              <a:off x="323850" y="1299818"/>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6" name="Shape 10740">
              <a:extLst>
                <a:ext uri="{FF2B5EF4-FFF2-40B4-BE49-F238E27FC236}">
                  <a16:creationId xmlns:a16="http://schemas.microsoft.com/office/drawing/2014/main" id="{AFB234CF-90C0-5275-84CB-11C8245D4341}"/>
                </a:ext>
              </a:extLst>
            </p:cNvPr>
            <p:cNvSpPr/>
            <p:nvPr/>
          </p:nvSpPr>
          <p:spPr>
            <a:xfrm>
              <a:off x="647700" y="1299818"/>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7" name="Shape 10741">
              <a:extLst>
                <a:ext uri="{FF2B5EF4-FFF2-40B4-BE49-F238E27FC236}">
                  <a16:creationId xmlns:a16="http://schemas.microsoft.com/office/drawing/2014/main" id="{35BA07CF-005A-EE7B-04F9-82748674FFFB}"/>
                </a:ext>
              </a:extLst>
            </p:cNvPr>
            <p:cNvSpPr/>
            <p:nvPr/>
          </p:nvSpPr>
          <p:spPr>
            <a:xfrm>
              <a:off x="971550" y="1299818"/>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28" name="Shape 10742">
              <a:extLst>
                <a:ext uri="{FF2B5EF4-FFF2-40B4-BE49-F238E27FC236}">
                  <a16:creationId xmlns:a16="http://schemas.microsoft.com/office/drawing/2014/main" id="{49E3EC65-0493-64B8-ACC6-F00D5FEDA812}"/>
                </a:ext>
              </a:extLst>
            </p:cNvPr>
            <p:cNvSpPr/>
            <p:nvPr/>
          </p:nvSpPr>
          <p:spPr>
            <a:xfrm>
              <a:off x="1295400" y="1299818"/>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9" name="Shape 10743">
              <a:extLst>
                <a:ext uri="{FF2B5EF4-FFF2-40B4-BE49-F238E27FC236}">
                  <a16:creationId xmlns:a16="http://schemas.microsoft.com/office/drawing/2014/main" id="{0A4C160C-D7C0-1F46-638E-1EA6362D4A04}"/>
                </a:ext>
              </a:extLst>
            </p:cNvPr>
            <p:cNvSpPr/>
            <p:nvPr/>
          </p:nvSpPr>
          <p:spPr>
            <a:xfrm>
              <a:off x="1619250" y="1299818"/>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30" name="Shape 520">
              <a:extLst>
                <a:ext uri="{FF2B5EF4-FFF2-40B4-BE49-F238E27FC236}">
                  <a16:creationId xmlns:a16="http://schemas.microsoft.com/office/drawing/2014/main" id="{72153524-9865-70D7-5759-4FEA71D3C197}"/>
                </a:ext>
              </a:extLst>
            </p:cNvPr>
            <p:cNvSpPr/>
            <p:nvPr/>
          </p:nvSpPr>
          <p:spPr>
            <a:xfrm>
              <a:off x="32385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1" name="Shape 521">
              <a:extLst>
                <a:ext uri="{FF2B5EF4-FFF2-40B4-BE49-F238E27FC236}">
                  <a16:creationId xmlns:a16="http://schemas.microsoft.com/office/drawing/2014/main" id="{833B54F7-8BC6-98A8-0F96-67DC2D9F9736}"/>
                </a:ext>
              </a:extLst>
            </p:cNvPr>
            <p:cNvSpPr/>
            <p:nvPr/>
          </p:nvSpPr>
          <p:spPr>
            <a:xfrm>
              <a:off x="64770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2" name="Shape 522">
              <a:extLst>
                <a:ext uri="{FF2B5EF4-FFF2-40B4-BE49-F238E27FC236}">
                  <a16:creationId xmlns:a16="http://schemas.microsoft.com/office/drawing/2014/main" id="{4BFFF2C2-89BB-93AD-D59B-A6F53E3EB398}"/>
                </a:ext>
              </a:extLst>
            </p:cNvPr>
            <p:cNvSpPr/>
            <p:nvPr/>
          </p:nvSpPr>
          <p:spPr>
            <a:xfrm>
              <a:off x="97155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3" name="Shape 523">
              <a:extLst>
                <a:ext uri="{FF2B5EF4-FFF2-40B4-BE49-F238E27FC236}">
                  <a16:creationId xmlns:a16="http://schemas.microsoft.com/office/drawing/2014/main" id="{6176CBA0-7FDF-84BB-54A7-59C8EB5C8A59}"/>
                </a:ext>
              </a:extLst>
            </p:cNvPr>
            <p:cNvSpPr/>
            <p:nvPr/>
          </p:nvSpPr>
          <p:spPr>
            <a:xfrm>
              <a:off x="129540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4" name="Shape 524">
              <a:extLst>
                <a:ext uri="{FF2B5EF4-FFF2-40B4-BE49-F238E27FC236}">
                  <a16:creationId xmlns:a16="http://schemas.microsoft.com/office/drawing/2014/main" id="{0EA60A11-18E1-A963-3165-68FEEA9C519D}"/>
                </a:ext>
              </a:extLst>
            </p:cNvPr>
            <p:cNvSpPr/>
            <p:nvPr/>
          </p:nvSpPr>
          <p:spPr>
            <a:xfrm>
              <a:off x="161925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5" name="Shape 525">
              <a:extLst>
                <a:ext uri="{FF2B5EF4-FFF2-40B4-BE49-F238E27FC236}">
                  <a16:creationId xmlns:a16="http://schemas.microsoft.com/office/drawing/2014/main" id="{7A8C6ABA-06C8-3AC1-40D1-BDC905E358A1}"/>
                </a:ext>
              </a:extLst>
            </p:cNvPr>
            <p:cNvSpPr/>
            <p:nvPr/>
          </p:nvSpPr>
          <p:spPr>
            <a:xfrm>
              <a:off x="0" y="329692"/>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6" name="Shape 526">
              <a:extLst>
                <a:ext uri="{FF2B5EF4-FFF2-40B4-BE49-F238E27FC236}">
                  <a16:creationId xmlns:a16="http://schemas.microsoft.com/office/drawing/2014/main" id="{D67B7965-05B9-DCD2-A0BB-3D952F4C106D}"/>
                </a:ext>
              </a:extLst>
            </p:cNvPr>
            <p:cNvSpPr/>
            <p:nvPr/>
          </p:nvSpPr>
          <p:spPr>
            <a:xfrm>
              <a:off x="0" y="653034"/>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7" name="Shape 527">
              <a:extLst>
                <a:ext uri="{FF2B5EF4-FFF2-40B4-BE49-F238E27FC236}">
                  <a16:creationId xmlns:a16="http://schemas.microsoft.com/office/drawing/2014/main" id="{E0C48216-5636-701C-FA7E-9011F147FD49}"/>
                </a:ext>
              </a:extLst>
            </p:cNvPr>
            <p:cNvSpPr/>
            <p:nvPr/>
          </p:nvSpPr>
          <p:spPr>
            <a:xfrm>
              <a:off x="0" y="976376"/>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8" name="Shape 528">
              <a:extLst>
                <a:ext uri="{FF2B5EF4-FFF2-40B4-BE49-F238E27FC236}">
                  <a16:creationId xmlns:a16="http://schemas.microsoft.com/office/drawing/2014/main" id="{E75CCD17-78DA-E043-4093-348235D39DC1}"/>
                </a:ext>
              </a:extLst>
            </p:cNvPr>
            <p:cNvSpPr/>
            <p:nvPr/>
          </p:nvSpPr>
          <p:spPr>
            <a:xfrm>
              <a:off x="0" y="1299718"/>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9" name="Shape 529">
              <a:extLst>
                <a:ext uri="{FF2B5EF4-FFF2-40B4-BE49-F238E27FC236}">
                  <a16:creationId xmlns:a16="http://schemas.microsoft.com/office/drawing/2014/main" id="{CAC0B428-35EC-B388-03C5-0B24CF7CF7C4}"/>
                </a:ext>
              </a:extLst>
            </p:cNvPr>
            <p:cNvSpPr/>
            <p:nvPr/>
          </p:nvSpPr>
          <p:spPr>
            <a:xfrm>
              <a:off x="194310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40" name="Shape 530">
              <a:extLst>
                <a:ext uri="{FF2B5EF4-FFF2-40B4-BE49-F238E27FC236}">
                  <a16:creationId xmlns:a16="http://schemas.microsoft.com/office/drawing/2014/main" id="{169D84E5-9E30-C525-43AE-34278533DF84}"/>
                </a:ext>
              </a:extLst>
            </p:cNvPr>
            <p:cNvSpPr/>
            <p:nvPr/>
          </p:nvSpPr>
          <p:spPr>
            <a:xfrm>
              <a:off x="0" y="6350"/>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41" name="Shape 531">
              <a:extLst>
                <a:ext uri="{FF2B5EF4-FFF2-40B4-BE49-F238E27FC236}">
                  <a16:creationId xmlns:a16="http://schemas.microsoft.com/office/drawing/2014/main" id="{8D7E56BE-7CC5-FC63-EC6C-6432123CA197}"/>
                </a:ext>
              </a:extLst>
            </p:cNvPr>
            <p:cNvSpPr/>
            <p:nvPr/>
          </p:nvSpPr>
          <p:spPr>
            <a:xfrm>
              <a:off x="0" y="1623187"/>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42" name="Rectangle 2141">
              <a:extLst>
                <a:ext uri="{FF2B5EF4-FFF2-40B4-BE49-F238E27FC236}">
                  <a16:creationId xmlns:a16="http://schemas.microsoft.com/office/drawing/2014/main" id="{7DB57462-BDB7-0397-3E36-BDC21287E24B}"/>
                </a:ext>
              </a:extLst>
            </p:cNvPr>
            <p:cNvSpPr/>
            <p:nvPr/>
          </p:nvSpPr>
          <p:spPr>
            <a:xfrm>
              <a:off x="126492" y="53359"/>
              <a:ext cx="159162" cy="315372"/>
            </a:xfrm>
            <a:prstGeom prst="rect">
              <a:avLst/>
            </a:prstGeom>
            <a:ln>
              <a:noFill/>
            </a:ln>
          </p:spPr>
          <p:txBody>
            <a:bodyPr vert="horz" lIns="0" tIns="0" rIns="0" bIns="0" rtlCol="0">
              <a:noAutofit/>
            </a:bodyPr>
            <a:lstStyle/>
            <a:p>
              <a:pPr>
                <a:lnSpc>
                  <a:spcPct val="107000"/>
                </a:lnSpc>
                <a:spcAft>
                  <a:spcPts val="800"/>
                </a:spcAft>
              </a:pPr>
              <a:r>
                <a:rPr lang="en-GB" sz="16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1</a:t>
              </a:r>
              <a:endParaRPr lang="en-GB" sz="1100">
                <a:solidFill>
                  <a:srgbClr val="000000"/>
                </a:solidFill>
                <a:effectLst/>
                <a:latin typeface="Calibri" panose="020F0502020204030204" pitchFamily="34" charset="0"/>
                <a:ea typeface="Calibri" panose="020F0502020204030204" pitchFamily="34" charset="0"/>
              </a:endParaRPr>
            </a:p>
          </p:txBody>
        </p:sp>
        <p:sp>
          <p:nvSpPr>
            <p:cNvPr id="2143" name="Rectangle 2142">
              <a:extLst>
                <a:ext uri="{FF2B5EF4-FFF2-40B4-BE49-F238E27FC236}">
                  <a16:creationId xmlns:a16="http://schemas.microsoft.com/office/drawing/2014/main" id="{35A8BA94-0D26-C58E-7991-ED5FA1DDF8EC}"/>
                </a:ext>
              </a:extLst>
            </p:cNvPr>
            <p:cNvSpPr/>
            <p:nvPr/>
          </p:nvSpPr>
          <p:spPr>
            <a:xfrm>
              <a:off x="138683" y="376415"/>
              <a:ext cx="142535" cy="315843"/>
            </a:xfrm>
            <a:prstGeom prst="rect">
              <a:avLst/>
            </a:prstGeom>
            <a:ln>
              <a:noFill/>
            </a:ln>
          </p:spPr>
          <p:txBody>
            <a:bodyPr vert="horz" lIns="0" tIns="0" rIns="0" bIns="0" rtlCol="0">
              <a:noAutofit/>
            </a:bodyPr>
            <a:lstStyle/>
            <a:p>
              <a:pPr>
                <a:lnSpc>
                  <a:spcPct val="107000"/>
                </a:lnSpc>
                <a:spcAft>
                  <a:spcPts val="800"/>
                </a:spcAft>
              </a:pPr>
              <a:r>
                <a:rPr lang="en-GB" sz="16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2144" name="Rectangle 2143">
              <a:extLst>
                <a:ext uri="{FF2B5EF4-FFF2-40B4-BE49-F238E27FC236}">
                  <a16:creationId xmlns:a16="http://schemas.microsoft.com/office/drawing/2014/main" id="{16D1D2E0-B059-550B-4600-F35EB4B59BB7}"/>
                </a:ext>
              </a:extLst>
            </p:cNvPr>
            <p:cNvSpPr/>
            <p:nvPr/>
          </p:nvSpPr>
          <p:spPr>
            <a:xfrm>
              <a:off x="138683" y="700424"/>
              <a:ext cx="142322" cy="315372"/>
            </a:xfrm>
            <a:prstGeom prst="rect">
              <a:avLst/>
            </a:prstGeom>
            <a:ln>
              <a:noFill/>
            </a:ln>
          </p:spPr>
          <p:txBody>
            <a:bodyPr vert="horz" lIns="0" tIns="0" rIns="0" bIns="0" rtlCol="0">
              <a:noAutofit/>
            </a:bodyPr>
            <a:lstStyle/>
            <a:p>
              <a:pPr>
                <a:lnSpc>
                  <a:spcPct val="107000"/>
                </a:lnSpc>
                <a:spcAft>
                  <a:spcPts val="800"/>
                </a:spcAft>
              </a:pPr>
              <a:r>
                <a:rPr lang="en-GB" sz="16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2145" name="Rectangle 2144">
              <a:extLst>
                <a:ext uri="{FF2B5EF4-FFF2-40B4-BE49-F238E27FC236}">
                  <a16:creationId xmlns:a16="http://schemas.microsoft.com/office/drawing/2014/main" id="{EFF59EEF-D7B8-4560-D984-02F222262511}"/>
                </a:ext>
              </a:extLst>
            </p:cNvPr>
            <p:cNvSpPr/>
            <p:nvPr/>
          </p:nvSpPr>
          <p:spPr>
            <a:xfrm>
              <a:off x="138683" y="1023607"/>
              <a:ext cx="142535" cy="315843"/>
            </a:xfrm>
            <a:prstGeom prst="rect">
              <a:avLst/>
            </a:prstGeom>
            <a:ln>
              <a:noFill/>
            </a:ln>
          </p:spPr>
          <p:txBody>
            <a:bodyPr vert="horz" lIns="0" tIns="0" rIns="0" bIns="0" rtlCol="0">
              <a:noAutofit/>
            </a:bodyPr>
            <a:lstStyle/>
            <a:p>
              <a:pPr>
                <a:lnSpc>
                  <a:spcPct val="107000"/>
                </a:lnSpc>
                <a:spcAft>
                  <a:spcPts val="800"/>
                </a:spcAft>
              </a:pPr>
              <a:r>
                <a:rPr lang="en-GB" sz="16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4</a:t>
              </a:r>
              <a:endParaRPr lang="en-GB" sz="1100">
                <a:solidFill>
                  <a:srgbClr val="000000"/>
                </a:solidFill>
                <a:effectLst/>
                <a:latin typeface="Calibri" panose="020F0502020204030204" pitchFamily="34" charset="0"/>
                <a:ea typeface="Calibri" panose="020F0502020204030204" pitchFamily="34" charset="0"/>
              </a:endParaRPr>
            </a:p>
          </p:txBody>
        </p:sp>
        <p:sp>
          <p:nvSpPr>
            <p:cNvPr id="2146" name="Rectangle 2145">
              <a:extLst>
                <a:ext uri="{FF2B5EF4-FFF2-40B4-BE49-F238E27FC236}">
                  <a16:creationId xmlns:a16="http://schemas.microsoft.com/office/drawing/2014/main" id="{4BD75A28-EB03-D6F6-0FB9-47470336B69D}"/>
                </a:ext>
              </a:extLst>
            </p:cNvPr>
            <p:cNvSpPr/>
            <p:nvPr/>
          </p:nvSpPr>
          <p:spPr>
            <a:xfrm>
              <a:off x="138683" y="1347489"/>
              <a:ext cx="142322" cy="315372"/>
            </a:xfrm>
            <a:prstGeom prst="rect">
              <a:avLst/>
            </a:prstGeom>
            <a:ln>
              <a:noFill/>
            </a:ln>
          </p:spPr>
          <p:txBody>
            <a:bodyPr vert="horz" lIns="0" tIns="0" rIns="0" bIns="0" rtlCol="0">
              <a:noAutofit/>
            </a:bodyPr>
            <a:lstStyle/>
            <a:p>
              <a:pPr>
                <a:lnSpc>
                  <a:spcPct val="107000"/>
                </a:lnSpc>
                <a:spcAft>
                  <a:spcPts val="800"/>
                </a:spcAft>
              </a:pPr>
              <a:r>
                <a:rPr lang="en-GB" sz="16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2147" name="Shape 595">
              <a:extLst>
                <a:ext uri="{FF2B5EF4-FFF2-40B4-BE49-F238E27FC236}">
                  <a16:creationId xmlns:a16="http://schemas.microsoft.com/office/drawing/2014/main" id="{A0475A3B-4543-B1B4-E432-E0F1CFE669A8}"/>
                </a:ext>
              </a:extLst>
            </p:cNvPr>
            <p:cNvSpPr/>
            <p:nvPr/>
          </p:nvSpPr>
          <p:spPr>
            <a:xfrm>
              <a:off x="833628" y="1709674"/>
              <a:ext cx="603504" cy="414528"/>
            </a:xfrm>
            <a:custGeom>
              <a:avLst/>
              <a:gdLst/>
              <a:ahLst/>
              <a:cxnLst/>
              <a:rect l="0" t="0" r="0" b="0"/>
              <a:pathLst>
                <a:path w="603504" h="414528">
                  <a:moveTo>
                    <a:pt x="150876" y="0"/>
                  </a:moveTo>
                  <a:lnTo>
                    <a:pt x="452628" y="0"/>
                  </a:lnTo>
                  <a:lnTo>
                    <a:pt x="452628" y="207264"/>
                  </a:lnTo>
                  <a:lnTo>
                    <a:pt x="603504" y="207264"/>
                  </a:lnTo>
                  <a:lnTo>
                    <a:pt x="301752" y="414528"/>
                  </a:lnTo>
                  <a:lnTo>
                    <a:pt x="0" y="207264"/>
                  </a:lnTo>
                  <a:lnTo>
                    <a:pt x="150876" y="207264"/>
                  </a:lnTo>
                  <a:lnTo>
                    <a:pt x="150876" y="0"/>
                  </a:lnTo>
                  <a:close/>
                </a:path>
              </a:pathLst>
            </a:custGeom>
            <a:ln w="0" cap="flat">
              <a:round/>
            </a:ln>
          </p:spPr>
          <p:style>
            <a:lnRef idx="0">
              <a:srgbClr val="000000">
                <a:alpha val="0"/>
              </a:srgbClr>
            </a:lnRef>
            <a:fillRef idx="1">
              <a:srgbClr val="76B900"/>
            </a:fillRef>
            <a:effectRef idx="0">
              <a:scrgbClr r="0" g="0" b="0"/>
            </a:effectRef>
            <a:fontRef idx="none"/>
          </p:style>
          <p:txBody>
            <a:bodyPr/>
            <a:lstStyle/>
            <a:p>
              <a:endParaRPr lang="en-GB"/>
            </a:p>
          </p:txBody>
        </p:sp>
      </p:grpSp>
    </p:spTree>
    <p:extLst>
      <p:ext uri="{BB962C8B-B14F-4D97-AF65-F5344CB8AC3E}">
        <p14:creationId xmlns:p14="http://schemas.microsoft.com/office/powerpoint/2010/main" val="3161144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Convolution Layers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5" name="TextBox 4">
            <a:extLst>
              <a:ext uri="{FF2B5EF4-FFF2-40B4-BE49-F238E27FC236}">
                <a16:creationId xmlns:a16="http://schemas.microsoft.com/office/drawing/2014/main" id="{FB162358-86C6-D9B2-ADCE-D833ACDA9A93}"/>
              </a:ext>
            </a:extLst>
          </p:cNvPr>
          <p:cNvSpPr txBox="1"/>
          <p:nvPr/>
        </p:nvSpPr>
        <p:spPr>
          <a:xfrm>
            <a:off x="838199" y="1611709"/>
            <a:ext cx="10515599" cy="3799053"/>
          </a:xfrm>
          <a:prstGeom prst="rect">
            <a:avLst/>
          </a:prstGeom>
          <a:noFill/>
        </p:spPr>
        <p:txBody>
          <a:bodyPr wrap="square">
            <a:spAutoFit/>
          </a:bodyPr>
          <a:lstStyle/>
          <a:p>
            <a:pPr marL="342900" marR="245745" lvl="0" indent="-342900" fontAlgn="base">
              <a:lnSpc>
                <a:spcPct val="108000"/>
              </a:lnSpc>
              <a:spcAft>
                <a:spcPts val="181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Convolution layers</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7000"/>
              </a:lnSpc>
              <a:spcAft>
                <a:spcPts val="1410"/>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Previous example focused on </a:t>
            </a:r>
            <a:r>
              <a:rPr lang="en-GB" sz="2400" b="1"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each</a:t>
            </a: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 input pixel</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7000"/>
              </a:lnSpc>
              <a:spcAft>
                <a:spcPts val="1410"/>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What if features encompass multiple input pixels?</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7000"/>
              </a:lnSpc>
              <a:spcAft>
                <a:spcPts val="1080"/>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Can use convolutions to capture larger receptive fields</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81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Pooling layers</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7000"/>
              </a:lnSpc>
              <a:spcAft>
                <a:spcPts val="1410"/>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Essentially a down-sampling method retaining information while eliminating some computational complexity</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685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Convolution Layers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2" name="Group 1">
            <a:extLst>
              <a:ext uri="{FF2B5EF4-FFF2-40B4-BE49-F238E27FC236}">
                <a16:creationId xmlns:a16="http://schemas.microsoft.com/office/drawing/2014/main" id="{D6E60A6B-B510-14D9-B9B5-57C77EDCC949}"/>
              </a:ext>
            </a:extLst>
          </p:cNvPr>
          <p:cNvGrpSpPr/>
          <p:nvPr/>
        </p:nvGrpSpPr>
        <p:grpSpPr>
          <a:xfrm>
            <a:off x="2515870" y="1574098"/>
            <a:ext cx="7160260" cy="3940811"/>
            <a:chOff x="0" y="0"/>
            <a:chExt cx="7160388" cy="3941065"/>
          </a:xfrm>
        </p:grpSpPr>
        <p:sp>
          <p:nvSpPr>
            <p:cNvPr id="5" name="Shape 749">
              <a:extLst>
                <a:ext uri="{FF2B5EF4-FFF2-40B4-BE49-F238E27FC236}">
                  <a16:creationId xmlns:a16="http://schemas.microsoft.com/office/drawing/2014/main" id="{8D024885-F8A7-DEB2-343C-316C202F086A}"/>
                </a:ext>
              </a:extLst>
            </p:cNvPr>
            <p:cNvSpPr/>
            <p:nvPr/>
          </p:nvSpPr>
          <p:spPr>
            <a:xfrm>
              <a:off x="2076323" y="0"/>
              <a:ext cx="4977384" cy="1316736"/>
            </a:xfrm>
            <a:custGeom>
              <a:avLst/>
              <a:gdLst/>
              <a:ahLst/>
              <a:cxnLst/>
              <a:rect l="0" t="0" r="0" b="0"/>
              <a:pathLst>
                <a:path w="4977384" h="1316736">
                  <a:moveTo>
                    <a:pt x="491871" y="0"/>
                  </a:moveTo>
                  <a:lnTo>
                    <a:pt x="4320921" y="0"/>
                  </a:lnTo>
                  <a:cubicBezTo>
                    <a:pt x="4592575" y="0"/>
                    <a:pt x="4812792" y="220218"/>
                    <a:pt x="4812792" y="491871"/>
                  </a:cubicBezTo>
                  <a:lnTo>
                    <a:pt x="4812792" y="987552"/>
                  </a:lnTo>
                  <a:lnTo>
                    <a:pt x="4977384" y="987552"/>
                  </a:lnTo>
                  <a:lnTo>
                    <a:pt x="4648201" y="1316736"/>
                  </a:lnTo>
                  <a:lnTo>
                    <a:pt x="4319016" y="987552"/>
                  </a:lnTo>
                  <a:lnTo>
                    <a:pt x="4483608" y="987552"/>
                  </a:lnTo>
                  <a:lnTo>
                    <a:pt x="4483608" y="491871"/>
                  </a:lnTo>
                  <a:cubicBezTo>
                    <a:pt x="4483608" y="401955"/>
                    <a:pt x="4410838" y="329184"/>
                    <a:pt x="4320921" y="329184"/>
                  </a:cubicBezTo>
                  <a:lnTo>
                    <a:pt x="491871" y="329184"/>
                  </a:lnTo>
                  <a:cubicBezTo>
                    <a:pt x="401955" y="329184"/>
                    <a:pt x="329184" y="401955"/>
                    <a:pt x="329184" y="491871"/>
                  </a:cubicBezTo>
                  <a:lnTo>
                    <a:pt x="329184" y="1316736"/>
                  </a:lnTo>
                  <a:lnTo>
                    <a:pt x="0" y="1316736"/>
                  </a:lnTo>
                  <a:lnTo>
                    <a:pt x="0" y="491871"/>
                  </a:lnTo>
                  <a:cubicBezTo>
                    <a:pt x="0" y="220218"/>
                    <a:pt x="220218" y="0"/>
                    <a:pt x="491871" y="0"/>
                  </a:cubicBezTo>
                  <a:close/>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9" name="Shape 10819">
              <a:extLst>
                <a:ext uri="{FF2B5EF4-FFF2-40B4-BE49-F238E27FC236}">
                  <a16:creationId xmlns:a16="http://schemas.microsoft.com/office/drawing/2014/main" id="{93CCA4F6-C7EC-C317-ED80-C118732561F3}"/>
                </a:ext>
              </a:extLst>
            </p:cNvPr>
            <p:cNvSpPr/>
            <p:nvPr/>
          </p:nvSpPr>
          <p:spPr>
            <a:xfrm>
              <a:off x="1765427" y="579121"/>
              <a:ext cx="1082040" cy="268223"/>
            </a:xfrm>
            <a:custGeom>
              <a:avLst/>
              <a:gdLst/>
              <a:ahLst/>
              <a:cxnLst/>
              <a:rect l="0" t="0" r="0" b="0"/>
              <a:pathLst>
                <a:path w="1082040" h="268223">
                  <a:moveTo>
                    <a:pt x="0" y="0"/>
                  </a:moveTo>
                  <a:lnTo>
                    <a:pt x="1082040" y="0"/>
                  </a:lnTo>
                  <a:lnTo>
                    <a:pt x="1082040" y="268223"/>
                  </a:lnTo>
                  <a:lnTo>
                    <a:pt x="0" y="268223"/>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GB"/>
            </a:p>
          </p:txBody>
        </p:sp>
        <p:sp>
          <p:nvSpPr>
            <p:cNvPr id="10" name="Shape 10820">
              <a:extLst>
                <a:ext uri="{FF2B5EF4-FFF2-40B4-BE49-F238E27FC236}">
                  <a16:creationId xmlns:a16="http://schemas.microsoft.com/office/drawing/2014/main" id="{5DEADF0B-02AA-2590-4A43-1532E1215933}"/>
                </a:ext>
              </a:extLst>
            </p:cNvPr>
            <p:cNvSpPr/>
            <p:nvPr/>
          </p:nvSpPr>
          <p:spPr>
            <a:xfrm>
              <a:off x="91046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1" name="Shape 10821">
              <a:extLst>
                <a:ext uri="{FF2B5EF4-FFF2-40B4-BE49-F238E27FC236}">
                  <a16:creationId xmlns:a16="http://schemas.microsoft.com/office/drawing/2014/main" id="{05054CE7-90F9-2BC6-8788-3DAD77355DEE}"/>
                </a:ext>
              </a:extLst>
            </p:cNvPr>
            <p:cNvSpPr/>
            <p:nvPr/>
          </p:nvSpPr>
          <p:spPr>
            <a:xfrm>
              <a:off x="179438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2" name="Shape 10822">
              <a:extLst>
                <a:ext uri="{FF2B5EF4-FFF2-40B4-BE49-F238E27FC236}">
                  <a16:creationId xmlns:a16="http://schemas.microsoft.com/office/drawing/2014/main" id="{3985C714-EC15-68E4-E9F5-39126FF0550A}"/>
                </a:ext>
              </a:extLst>
            </p:cNvPr>
            <p:cNvSpPr/>
            <p:nvPr/>
          </p:nvSpPr>
          <p:spPr>
            <a:xfrm>
              <a:off x="267830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3" name="Shape 10823">
              <a:extLst>
                <a:ext uri="{FF2B5EF4-FFF2-40B4-BE49-F238E27FC236}">
                  <a16:creationId xmlns:a16="http://schemas.microsoft.com/office/drawing/2014/main" id="{18766DC2-F0CC-D4A5-3424-81D70B29B38F}"/>
                </a:ext>
              </a:extLst>
            </p:cNvPr>
            <p:cNvSpPr/>
            <p:nvPr/>
          </p:nvSpPr>
          <p:spPr>
            <a:xfrm>
              <a:off x="91046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4" name="Shape 10824">
              <a:extLst>
                <a:ext uri="{FF2B5EF4-FFF2-40B4-BE49-F238E27FC236}">
                  <a16:creationId xmlns:a16="http://schemas.microsoft.com/office/drawing/2014/main" id="{F3BB7713-2F8F-F279-9733-2C852671979C}"/>
                </a:ext>
              </a:extLst>
            </p:cNvPr>
            <p:cNvSpPr/>
            <p:nvPr/>
          </p:nvSpPr>
          <p:spPr>
            <a:xfrm>
              <a:off x="179438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5" name="Shape 10825">
              <a:extLst>
                <a:ext uri="{FF2B5EF4-FFF2-40B4-BE49-F238E27FC236}">
                  <a16:creationId xmlns:a16="http://schemas.microsoft.com/office/drawing/2014/main" id="{6B2FF4F2-F3DA-454D-2799-D27051734475}"/>
                </a:ext>
              </a:extLst>
            </p:cNvPr>
            <p:cNvSpPr/>
            <p:nvPr/>
          </p:nvSpPr>
          <p:spPr>
            <a:xfrm>
              <a:off x="267830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6" name="Shape 10826">
              <a:extLst>
                <a:ext uri="{FF2B5EF4-FFF2-40B4-BE49-F238E27FC236}">
                  <a16:creationId xmlns:a16="http://schemas.microsoft.com/office/drawing/2014/main" id="{EF87EA4D-35A1-A08C-14FB-1523F89F7F5E}"/>
                </a:ext>
              </a:extLst>
            </p:cNvPr>
            <p:cNvSpPr/>
            <p:nvPr/>
          </p:nvSpPr>
          <p:spPr>
            <a:xfrm>
              <a:off x="91046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7" name="Shape 10827">
              <a:extLst>
                <a:ext uri="{FF2B5EF4-FFF2-40B4-BE49-F238E27FC236}">
                  <a16:creationId xmlns:a16="http://schemas.microsoft.com/office/drawing/2014/main" id="{CC8A0C7B-D631-053C-F432-20324981BB04}"/>
                </a:ext>
              </a:extLst>
            </p:cNvPr>
            <p:cNvSpPr/>
            <p:nvPr/>
          </p:nvSpPr>
          <p:spPr>
            <a:xfrm>
              <a:off x="179438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8" name="Shape 10828">
              <a:extLst>
                <a:ext uri="{FF2B5EF4-FFF2-40B4-BE49-F238E27FC236}">
                  <a16:creationId xmlns:a16="http://schemas.microsoft.com/office/drawing/2014/main" id="{236FACF1-F9AC-80F3-23FD-B188956FF5DF}"/>
                </a:ext>
              </a:extLst>
            </p:cNvPr>
            <p:cNvSpPr/>
            <p:nvPr/>
          </p:nvSpPr>
          <p:spPr>
            <a:xfrm>
              <a:off x="267830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9" name="Shape 760">
              <a:extLst>
                <a:ext uri="{FF2B5EF4-FFF2-40B4-BE49-F238E27FC236}">
                  <a16:creationId xmlns:a16="http://schemas.microsoft.com/office/drawing/2014/main" id="{21B771BA-9121-868B-E53C-D6886C630BDF}"/>
                </a:ext>
              </a:extLst>
            </p:cNvPr>
            <p:cNvSpPr/>
            <p:nvPr/>
          </p:nvSpPr>
          <p:spPr>
            <a:xfrm>
              <a:off x="179438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0" name="Shape 761">
              <a:extLst>
                <a:ext uri="{FF2B5EF4-FFF2-40B4-BE49-F238E27FC236}">
                  <a16:creationId xmlns:a16="http://schemas.microsoft.com/office/drawing/2014/main" id="{98959DF9-9FC1-B1F7-8569-D6C2950D83E7}"/>
                </a:ext>
              </a:extLst>
            </p:cNvPr>
            <p:cNvSpPr/>
            <p:nvPr/>
          </p:nvSpPr>
          <p:spPr>
            <a:xfrm>
              <a:off x="179438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1" name="Shape 762">
              <a:extLst>
                <a:ext uri="{FF2B5EF4-FFF2-40B4-BE49-F238E27FC236}">
                  <a16:creationId xmlns:a16="http://schemas.microsoft.com/office/drawing/2014/main" id="{3CDFBA07-E5D0-19E4-CBF8-016E7BE78E82}"/>
                </a:ext>
              </a:extLst>
            </p:cNvPr>
            <p:cNvSpPr/>
            <p:nvPr/>
          </p:nvSpPr>
          <p:spPr>
            <a:xfrm>
              <a:off x="267830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2" name="Shape 763">
              <a:extLst>
                <a:ext uri="{FF2B5EF4-FFF2-40B4-BE49-F238E27FC236}">
                  <a16:creationId xmlns:a16="http://schemas.microsoft.com/office/drawing/2014/main" id="{9C8506A5-930F-6386-6CBA-081A51B2B83E}"/>
                </a:ext>
              </a:extLst>
            </p:cNvPr>
            <p:cNvSpPr/>
            <p:nvPr/>
          </p:nvSpPr>
          <p:spPr>
            <a:xfrm>
              <a:off x="267830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3" name="Shape 764">
              <a:extLst>
                <a:ext uri="{FF2B5EF4-FFF2-40B4-BE49-F238E27FC236}">
                  <a16:creationId xmlns:a16="http://schemas.microsoft.com/office/drawing/2014/main" id="{7E5DD5D5-AD7D-AF70-2CDA-59CDB0243A26}"/>
                </a:ext>
              </a:extLst>
            </p:cNvPr>
            <p:cNvSpPr/>
            <p:nvPr/>
          </p:nvSpPr>
          <p:spPr>
            <a:xfrm>
              <a:off x="904113" y="14899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4" name="Shape 765">
              <a:extLst>
                <a:ext uri="{FF2B5EF4-FFF2-40B4-BE49-F238E27FC236}">
                  <a16:creationId xmlns:a16="http://schemas.microsoft.com/office/drawing/2014/main" id="{CF38012A-78F2-D334-B939-590FD5DD3CD2}"/>
                </a:ext>
              </a:extLst>
            </p:cNvPr>
            <p:cNvSpPr/>
            <p:nvPr/>
          </p:nvSpPr>
          <p:spPr>
            <a:xfrm>
              <a:off x="904113" y="22011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5" name="Shape 766">
              <a:extLst>
                <a:ext uri="{FF2B5EF4-FFF2-40B4-BE49-F238E27FC236}">
                  <a16:creationId xmlns:a16="http://schemas.microsoft.com/office/drawing/2014/main" id="{C4C1CFF7-DC12-D58D-C14D-822611C6E7E7}"/>
                </a:ext>
              </a:extLst>
            </p:cNvPr>
            <p:cNvSpPr/>
            <p:nvPr/>
          </p:nvSpPr>
          <p:spPr>
            <a:xfrm>
              <a:off x="91046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6" name="Shape 767">
              <a:extLst>
                <a:ext uri="{FF2B5EF4-FFF2-40B4-BE49-F238E27FC236}">
                  <a16:creationId xmlns:a16="http://schemas.microsoft.com/office/drawing/2014/main" id="{B219D1DA-B86A-7269-3D70-FFE7B20DD3B0}"/>
                </a:ext>
              </a:extLst>
            </p:cNvPr>
            <p:cNvSpPr/>
            <p:nvPr/>
          </p:nvSpPr>
          <p:spPr>
            <a:xfrm>
              <a:off x="91046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7" name="Shape 768">
              <a:extLst>
                <a:ext uri="{FF2B5EF4-FFF2-40B4-BE49-F238E27FC236}">
                  <a16:creationId xmlns:a16="http://schemas.microsoft.com/office/drawing/2014/main" id="{58076076-8674-E8E0-4DEC-23F6D9949012}"/>
                </a:ext>
              </a:extLst>
            </p:cNvPr>
            <p:cNvSpPr/>
            <p:nvPr/>
          </p:nvSpPr>
          <p:spPr>
            <a:xfrm>
              <a:off x="356222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8" name="Shape 769">
              <a:extLst>
                <a:ext uri="{FF2B5EF4-FFF2-40B4-BE49-F238E27FC236}">
                  <a16:creationId xmlns:a16="http://schemas.microsoft.com/office/drawing/2014/main" id="{40B01B70-DD24-1397-C75B-71035C354A86}"/>
                </a:ext>
              </a:extLst>
            </p:cNvPr>
            <p:cNvSpPr/>
            <p:nvPr/>
          </p:nvSpPr>
          <p:spPr>
            <a:xfrm>
              <a:off x="356222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9" name="Shape 770">
              <a:extLst>
                <a:ext uri="{FF2B5EF4-FFF2-40B4-BE49-F238E27FC236}">
                  <a16:creationId xmlns:a16="http://schemas.microsoft.com/office/drawing/2014/main" id="{14B38B62-376F-6BDD-6BF5-83EDF137A0C8}"/>
                </a:ext>
              </a:extLst>
            </p:cNvPr>
            <p:cNvSpPr/>
            <p:nvPr/>
          </p:nvSpPr>
          <p:spPr>
            <a:xfrm>
              <a:off x="904113" y="7787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30" name="Shape 771">
              <a:extLst>
                <a:ext uri="{FF2B5EF4-FFF2-40B4-BE49-F238E27FC236}">
                  <a16:creationId xmlns:a16="http://schemas.microsoft.com/office/drawing/2014/main" id="{A6B41516-71DE-9993-D776-F0600583B2AF}"/>
                </a:ext>
              </a:extLst>
            </p:cNvPr>
            <p:cNvSpPr/>
            <p:nvPr/>
          </p:nvSpPr>
          <p:spPr>
            <a:xfrm>
              <a:off x="904113" y="29123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31" name="Rectangle 30">
              <a:extLst>
                <a:ext uri="{FF2B5EF4-FFF2-40B4-BE49-F238E27FC236}">
                  <a16:creationId xmlns:a16="http://schemas.microsoft.com/office/drawing/2014/main" id="{E3239F90-6F16-04CF-858E-154E806E3896}"/>
                </a:ext>
              </a:extLst>
            </p:cNvPr>
            <p:cNvSpPr/>
            <p:nvPr/>
          </p:nvSpPr>
          <p:spPr>
            <a:xfrm>
              <a:off x="1250061" y="1006712"/>
              <a:ext cx="273229"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BA3F70F6-BDF3-C5EA-6103-B66EB8B56B49}"/>
                </a:ext>
              </a:extLst>
            </p:cNvPr>
            <p:cNvSpPr/>
            <p:nvPr/>
          </p:nvSpPr>
          <p:spPr>
            <a:xfrm>
              <a:off x="2134239"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.8</a:t>
              </a:r>
              <a:endParaRPr lang="en-GB" sz="1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82B81E3C-D300-7D78-F10F-397698FABF6B}"/>
                </a:ext>
              </a:extLst>
            </p:cNvPr>
            <p:cNvSpPr/>
            <p:nvPr/>
          </p:nvSpPr>
          <p:spPr>
            <a:xfrm>
              <a:off x="3018413"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.6</a:t>
              </a:r>
              <a:endParaRPr lang="en-GB" sz="1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04F36859-95D9-1B88-5937-98817C31BA8D}"/>
                </a:ext>
              </a:extLst>
            </p:cNvPr>
            <p:cNvSpPr/>
            <p:nvPr/>
          </p:nvSpPr>
          <p:spPr>
            <a:xfrm>
              <a:off x="1250061" y="1717750"/>
              <a:ext cx="273438"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.7</a:t>
              </a:r>
              <a:endParaRPr lang="en-GB" sz="1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35B6AC30-3572-884F-68C2-82D433676FC1}"/>
                </a:ext>
              </a:extLst>
            </p:cNvPr>
            <p:cNvSpPr/>
            <p:nvPr/>
          </p:nvSpPr>
          <p:spPr>
            <a:xfrm>
              <a:off x="2134239"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BD59D80B-C991-26B2-CAFC-2FFB76887B24}"/>
                </a:ext>
              </a:extLst>
            </p:cNvPr>
            <p:cNvSpPr/>
            <p:nvPr/>
          </p:nvSpPr>
          <p:spPr>
            <a:xfrm>
              <a:off x="3018411"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AC36FB02-247B-83DA-15E8-CF51A0EE3493}"/>
                </a:ext>
              </a:extLst>
            </p:cNvPr>
            <p:cNvSpPr/>
            <p:nvPr/>
          </p:nvSpPr>
          <p:spPr>
            <a:xfrm>
              <a:off x="1250061" y="2429747"/>
              <a:ext cx="273229"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5CA027E0-B1E5-C249-9CE0-0E9F7200265F}"/>
                </a:ext>
              </a:extLst>
            </p:cNvPr>
            <p:cNvSpPr/>
            <p:nvPr/>
          </p:nvSpPr>
          <p:spPr>
            <a:xfrm>
              <a:off x="2134239"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1D66F3BB-71A0-1329-3234-ECEC1015B739}"/>
                </a:ext>
              </a:extLst>
            </p:cNvPr>
            <p:cNvSpPr/>
            <p:nvPr/>
          </p:nvSpPr>
          <p:spPr>
            <a:xfrm>
              <a:off x="3018413"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40" name="Shape 10829">
              <a:extLst>
                <a:ext uri="{FF2B5EF4-FFF2-40B4-BE49-F238E27FC236}">
                  <a16:creationId xmlns:a16="http://schemas.microsoft.com/office/drawing/2014/main" id="{673D3E23-1739-1B58-AF48-48C92BA55919}"/>
                </a:ext>
              </a:extLst>
            </p:cNvPr>
            <p:cNvSpPr/>
            <p:nvPr/>
          </p:nvSpPr>
          <p:spPr>
            <a:xfrm>
              <a:off x="6215508" y="1374648"/>
              <a:ext cx="944880" cy="944880"/>
            </a:xfrm>
            <a:custGeom>
              <a:avLst/>
              <a:gdLst/>
              <a:ahLst/>
              <a:cxnLst/>
              <a:rect l="0" t="0" r="0" b="0"/>
              <a:pathLst>
                <a:path w="944880" h="944880">
                  <a:moveTo>
                    <a:pt x="0" y="0"/>
                  </a:moveTo>
                  <a:lnTo>
                    <a:pt x="944880" y="0"/>
                  </a:lnTo>
                  <a:lnTo>
                    <a:pt x="944880" y="944880"/>
                  </a:lnTo>
                  <a:lnTo>
                    <a:pt x="0" y="944880"/>
                  </a:lnTo>
                  <a:lnTo>
                    <a:pt x="0" y="0"/>
                  </a:lnTo>
                </a:path>
              </a:pathLst>
            </a:custGeom>
            <a:ln w="0" cap="flat">
              <a:round/>
            </a:ln>
          </p:spPr>
          <p:style>
            <a:lnRef idx="0">
              <a:srgbClr val="000000">
                <a:alpha val="0"/>
              </a:srgbClr>
            </a:lnRef>
            <a:fillRef idx="1">
              <a:srgbClr val="D0FF7D"/>
            </a:fillRef>
            <a:effectRef idx="0">
              <a:scrgbClr r="0" g="0" b="0"/>
            </a:effectRef>
            <a:fontRef idx="none"/>
          </p:style>
          <p:txBody>
            <a:bodyPr/>
            <a:lstStyle/>
            <a:p>
              <a:endParaRPr lang="en-GB"/>
            </a:p>
          </p:txBody>
        </p:sp>
        <p:sp>
          <p:nvSpPr>
            <p:cNvPr id="41" name="Rectangle 40">
              <a:extLst>
                <a:ext uri="{FF2B5EF4-FFF2-40B4-BE49-F238E27FC236}">
                  <a16:creationId xmlns:a16="http://schemas.microsoft.com/office/drawing/2014/main" id="{139256D6-6A62-D09A-1524-E413EB80B99E}"/>
                </a:ext>
              </a:extLst>
            </p:cNvPr>
            <p:cNvSpPr/>
            <p:nvPr/>
          </p:nvSpPr>
          <p:spPr>
            <a:xfrm>
              <a:off x="6585204" y="1717752"/>
              <a:ext cx="273032" cy="353500"/>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.4</a:t>
              </a:r>
              <a:endParaRPr lang="en-GB" sz="1100">
                <a:solidFill>
                  <a:srgbClr val="000000"/>
                </a:solidFill>
                <a:effectLst/>
                <a:latin typeface="Calibri" panose="020F0502020204030204" pitchFamily="34" charset="0"/>
                <a:ea typeface="Calibri" panose="020F0502020204030204" pitchFamily="34" charset="0"/>
              </a:endParaRPr>
            </a:p>
          </p:txBody>
        </p:sp>
        <p:sp>
          <p:nvSpPr>
            <p:cNvPr id="42" name="Shape 780">
              <a:extLst>
                <a:ext uri="{FF2B5EF4-FFF2-40B4-BE49-F238E27FC236}">
                  <a16:creationId xmlns:a16="http://schemas.microsoft.com/office/drawing/2014/main" id="{C7B87455-AC3E-6CF7-6BDC-8BA15CDC8AE0}"/>
                </a:ext>
              </a:extLst>
            </p:cNvPr>
            <p:cNvSpPr/>
            <p:nvPr/>
          </p:nvSpPr>
          <p:spPr>
            <a:xfrm>
              <a:off x="1954403" y="2621280"/>
              <a:ext cx="4907281" cy="1319785"/>
            </a:xfrm>
            <a:custGeom>
              <a:avLst/>
              <a:gdLst/>
              <a:ahLst/>
              <a:cxnLst/>
              <a:rect l="0" t="0" r="0" b="0"/>
              <a:pathLst>
                <a:path w="4907281" h="1319785">
                  <a:moveTo>
                    <a:pt x="4577335" y="0"/>
                  </a:moveTo>
                  <a:lnTo>
                    <a:pt x="4907281" y="0"/>
                  </a:lnTo>
                  <a:lnTo>
                    <a:pt x="4907281" y="826831"/>
                  </a:lnTo>
                  <a:cubicBezTo>
                    <a:pt x="4907281" y="1099083"/>
                    <a:pt x="4686554" y="1319785"/>
                    <a:pt x="4414394" y="1319785"/>
                  </a:cubicBezTo>
                  <a:lnTo>
                    <a:pt x="657987" y="1319785"/>
                  </a:lnTo>
                  <a:cubicBezTo>
                    <a:pt x="385699" y="1319785"/>
                    <a:pt x="164973" y="1099083"/>
                    <a:pt x="164973" y="826831"/>
                  </a:cubicBezTo>
                  <a:lnTo>
                    <a:pt x="0" y="826831"/>
                  </a:lnTo>
                  <a:lnTo>
                    <a:pt x="329946" y="496890"/>
                  </a:lnTo>
                  <a:lnTo>
                    <a:pt x="659892" y="826831"/>
                  </a:lnTo>
                  <a:lnTo>
                    <a:pt x="494919" y="826831"/>
                  </a:lnTo>
                  <a:cubicBezTo>
                    <a:pt x="494919" y="916863"/>
                    <a:pt x="567944" y="989838"/>
                    <a:pt x="657987" y="989838"/>
                  </a:cubicBezTo>
                  <a:lnTo>
                    <a:pt x="4414394" y="989838"/>
                  </a:lnTo>
                  <a:cubicBezTo>
                    <a:pt x="4504310" y="989838"/>
                    <a:pt x="4577335" y="916853"/>
                    <a:pt x="4577335" y="826831"/>
                  </a:cubicBezTo>
                  <a:lnTo>
                    <a:pt x="4577335" y="0"/>
                  </a:lnTo>
                  <a:close/>
                </a:path>
              </a:pathLst>
            </a:custGeom>
            <a:ln w="0" cap="flat">
              <a:round/>
            </a:ln>
          </p:spPr>
          <p:style>
            <a:lnRef idx="0">
              <a:srgbClr val="000000">
                <a:alpha val="0"/>
              </a:srgbClr>
            </a:lnRef>
            <a:fillRef idx="1">
              <a:srgbClr val="76B900"/>
            </a:fillRef>
            <a:effectRef idx="0">
              <a:scrgbClr r="0" g="0" b="0"/>
            </a:effectRef>
            <a:fontRef idx="none"/>
          </p:style>
          <p:txBody>
            <a:bodyPr/>
            <a:lstStyle/>
            <a:p>
              <a:endParaRPr lang="en-GB"/>
            </a:p>
          </p:txBody>
        </p:sp>
        <p:sp>
          <p:nvSpPr>
            <p:cNvPr id="43" name="Rectangle 42">
              <a:extLst>
                <a:ext uri="{FF2B5EF4-FFF2-40B4-BE49-F238E27FC236}">
                  <a16:creationId xmlns:a16="http://schemas.microsoft.com/office/drawing/2014/main" id="{19F4DE95-37DF-775A-14A3-8A486CFC3E5A}"/>
                </a:ext>
              </a:extLst>
            </p:cNvPr>
            <p:cNvSpPr/>
            <p:nvPr/>
          </p:nvSpPr>
          <p:spPr>
            <a:xfrm>
              <a:off x="0" y="104468"/>
              <a:ext cx="176310"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93385C52-6F8E-31AA-31B7-152921171B83}"/>
                </a:ext>
              </a:extLst>
            </p:cNvPr>
            <p:cNvSpPr/>
            <p:nvPr/>
          </p:nvSpPr>
          <p:spPr>
            <a:xfrm>
              <a:off x="133826" y="104468"/>
              <a:ext cx="2098887"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D Convolution</a:t>
              </a:r>
              <a:endParaRPr lang="en-GB" sz="1100">
                <a:solidFill>
                  <a:srgbClr val="000000"/>
                </a:solidFill>
                <a:effectLst/>
                <a:latin typeface="Calibri" panose="020F0502020204030204" pitchFamily="34" charset="0"/>
                <a:ea typeface="Calibri" panose="020F0502020204030204" pitchFamily="34" charset="0"/>
              </a:endParaRPr>
            </a:p>
          </p:txBody>
        </p:sp>
        <p:sp>
          <p:nvSpPr>
            <p:cNvPr id="45" name="Rectangle 44">
              <a:extLst>
                <a:ext uri="{FF2B5EF4-FFF2-40B4-BE49-F238E27FC236}">
                  <a16:creationId xmlns:a16="http://schemas.microsoft.com/office/drawing/2014/main" id="{988EE74E-9A38-9509-2350-C5742F0FDAF5}"/>
                </a:ext>
              </a:extLst>
            </p:cNvPr>
            <p:cNvSpPr/>
            <p:nvPr/>
          </p:nvSpPr>
          <p:spPr>
            <a:xfrm>
              <a:off x="51812" y="3212811"/>
              <a:ext cx="176522" cy="391156"/>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46" name="Rectangle 45">
              <a:extLst>
                <a:ext uri="{FF2B5EF4-FFF2-40B4-BE49-F238E27FC236}">
                  <a16:creationId xmlns:a16="http://schemas.microsoft.com/office/drawing/2014/main" id="{BB92A5E4-DE61-3310-287C-60DB9CEE3AEF}"/>
                </a:ext>
              </a:extLst>
            </p:cNvPr>
            <p:cNvSpPr/>
            <p:nvPr/>
          </p:nvSpPr>
          <p:spPr>
            <a:xfrm>
              <a:off x="185549" y="3212811"/>
              <a:ext cx="1961958" cy="391156"/>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D Transposed</a:t>
              </a:r>
              <a:endParaRPr lang="en-GB" sz="110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2901B16E-2A32-BA86-1208-EC25ED4B8A6B}"/>
                </a:ext>
              </a:extLst>
            </p:cNvPr>
            <p:cNvSpPr/>
            <p:nvPr/>
          </p:nvSpPr>
          <p:spPr>
            <a:xfrm>
              <a:off x="182880" y="3518200"/>
              <a:ext cx="1790679"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Convolution</a:t>
              </a:r>
              <a:endParaRPr lang="en-GB" sz="1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246586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Convolution Layers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2" name="Group 1">
            <a:extLst>
              <a:ext uri="{FF2B5EF4-FFF2-40B4-BE49-F238E27FC236}">
                <a16:creationId xmlns:a16="http://schemas.microsoft.com/office/drawing/2014/main" id="{398CC683-D002-A6FE-C1AB-F234DF40ECB9}"/>
              </a:ext>
            </a:extLst>
          </p:cNvPr>
          <p:cNvGrpSpPr/>
          <p:nvPr/>
        </p:nvGrpSpPr>
        <p:grpSpPr>
          <a:xfrm>
            <a:off x="2515869" y="1969770"/>
            <a:ext cx="7160260" cy="2954957"/>
            <a:chOff x="0" y="0"/>
            <a:chExt cx="7160388" cy="2955215"/>
          </a:xfrm>
        </p:grpSpPr>
        <p:sp>
          <p:nvSpPr>
            <p:cNvPr id="5" name="Shape 796">
              <a:extLst>
                <a:ext uri="{FF2B5EF4-FFF2-40B4-BE49-F238E27FC236}">
                  <a16:creationId xmlns:a16="http://schemas.microsoft.com/office/drawing/2014/main" id="{34ADC661-F23D-3439-12C8-66DA5DE47D35}"/>
                </a:ext>
              </a:extLst>
            </p:cNvPr>
            <p:cNvSpPr/>
            <p:nvPr/>
          </p:nvSpPr>
          <p:spPr>
            <a:xfrm>
              <a:off x="2076323" y="0"/>
              <a:ext cx="4977384" cy="1316736"/>
            </a:xfrm>
            <a:custGeom>
              <a:avLst/>
              <a:gdLst/>
              <a:ahLst/>
              <a:cxnLst/>
              <a:rect l="0" t="0" r="0" b="0"/>
              <a:pathLst>
                <a:path w="4977384" h="1316736">
                  <a:moveTo>
                    <a:pt x="491871" y="0"/>
                  </a:moveTo>
                  <a:lnTo>
                    <a:pt x="4320921" y="0"/>
                  </a:lnTo>
                  <a:cubicBezTo>
                    <a:pt x="4592575" y="0"/>
                    <a:pt x="4812792" y="220218"/>
                    <a:pt x="4812792" y="491871"/>
                  </a:cubicBezTo>
                  <a:lnTo>
                    <a:pt x="4812792" y="987552"/>
                  </a:lnTo>
                  <a:lnTo>
                    <a:pt x="4977384" y="987552"/>
                  </a:lnTo>
                  <a:lnTo>
                    <a:pt x="4648201" y="1316736"/>
                  </a:lnTo>
                  <a:lnTo>
                    <a:pt x="4319016" y="987552"/>
                  </a:lnTo>
                  <a:lnTo>
                    <a:pt x="4483608" y="987552"/>
                  </a:lnTo>
                  <a:lnTo>
                    <a:pt x="4483608" y="491871"/>
                  </a:lnTo>
                  <a:cubicBezTo>
                    <a:pt x="4483608" y="401955"/>
                    <a:pt x="4410838" y="329184"/>
                    <a:pt x="4320921" y="329184"/>
                  </a:cubicBezTo>
                  <a:lnTo>
                    <a:pt x="491871" y="329184"/>
                  </a:lnTo>
                  <a:cubicBezTo>
                    <a:pt x="401955" y="329184"/>
                    <a:pt x="329184" y="401955"/>
                    <a:pt x="329184" y="491871"/>
                  </a:cubicBezTo>
                  <a:lnTo>
                    <a:pt x="329184" y="1316736"/>
                  </a:lnTo>
                  <a:lnTo>
                    <a:pt x="0" y="1316736"/>
                  </a:lnTo>
                  <a:lnTo>
                    <a:pt x="0" y="491871"/>
                  </a:lnTo>
                  <a:cubicBezTo>
                    <a:pt x="0" y="220218"/>
                    <a:pt x="220218" y="0"/>
                    <a:pt x="491871" y="0"/>
                  </a:cubicBezTo>
                  <a:close/>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9" name="Shape 10841">
              <a:extLst>
                <a:ext uri="{FF2B5EF4-FFF2-40B4-BE49-F238E27FC236}">
                  <a16:creationId xmlns:a16="http://schemas.microsoft.com/office/drawing/2014/main" id="{D986744F-B582-DE68-FC9A-A5A9F8B3AADD}"/>
                </a:ext>
              </a:extLst>
            </p:cNvPr>
            <p:cNvSpPr/>
            <p:nvPr/>
          </p:nvSpPr>
          <p:spPr>
            <a:xfrm>
              <a:off x="1765427" y="579121"/>
              <a:ext cx="1082040" cy="268223"/>
            </a:xfrm>
            <a:custGeom>
              <a:avLst/>
              <a:gdLst/>
              <a:ahLst/>
              <a:cxnLst/>
              <a:rect l="0" t="0" r="0" b="0"/>
              <a:pathLst>
                <a:path w="1082040" h="268223">
                  <a:moveTo>
                    <a:pt x="0" y="0"/>
                  </a:moveTo>
                  <a:lnTo>
                    <a:pt x="1082040" y="0"/>
                  </a:lnTo>
                  <a:lnTo>
                    <a:pt x="1082040" y="268223"/>
                  </a:lnTo>
                  <a:lnTo>
                    <a:pt x="0" y="268223"/>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GB"/>
            </a:p>
          </p:txBody>
        </p:sp>
        <p:sp>
          <p:nvSpPr>
            <p:cNvPr id="10" name="Shape 10842">
              <a:extLst>
                <a:ext uri="{FF2B5EF4-FFF2-40B4-BE49-F238E27FC236}">
                  <a16:creationId xmlns:a16="http://schemas.microsoft.com/office/drawing/2014/main" id="{01E7F71C-D952-9128-3FFB-E59A30D67D69}"/>
                </a:ext>
              </a:extLst>
            </p:cNvPr>
            <p:cNvSpPr/>
            <p:nvPr/>
          </p:nvSpPr>
          <p:spPr>
            <a:xfrm>
              <a:off x="91046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1" name="Shape 10843">
              <a:extLst>
                <a:ext uri="{FF2B5EF4-FFF2-40B4-BE49-F238E27FC236}">
                  <a16:creationId xmlns:a16="http://schemas.microsoft.com/office/drawing/2014/main" id="{CA835A0A-9CA9-0E5D-C21E-1D6FE9C3C59B}"/>
                </a:ext>
              </a:extLst>
            </p:cNvPr>
            <p:cNvSpPr/>
            <p:nvPr/>
          </p:nvSpPr>
          <p:spPr>
            <a:xfrm>
              <a:off x="179438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2" name="Shape 10844">
              <a:extLst>
                <a:ext uri="{FF2B5EF4-FFF2-40B4-BE49-F238E27FC236}">
                  <a16:creationId xmlns:a16="http://schemas.microsoft.com/office/drawing/2014/main" id="{1A81B983-7F14-E0A7-E620-B21F1A78AFAC}"/>
                </a:ext>
              </a:extLst>
            </p:cNvPr>
            <p:cNvSpPr/>
            <p:nvPr/>
          </p:nvSpPr>
          <p:spPr>
            <a:xfrm>
              <a:off x="267830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3" name="Shape 10845">
              <a:extLst>
                <a:ext uri="{FF2B5EF4-FFF2-40B4-BE49-F238E27FC236}">
                  <a16:creationId xmlns:a16="http://schemas.microsoft.com/office/drawing/2014/main" id="{1B96D710-7B4D-E4CA-98C1-7D18DDA6AA6D}"/>
                </a:ext>
              </a:extLst>
            </p:cNvPr>
            <p:cNvSpPr/>
            <p:nvPr/>
          </p:nvSpPr>
          <p:spPr>
            <a:xfrm>
              <a:off x="91046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4" name="Shape 10846">
              <a:extLst>
                <a:ext uri="{FF2B5EF4-FFF2-40B4-BE49-F238E27FC236}">
                  <a16:creationId xmlns:a16="http://schemas.microsoft.com/office/drawing/2014/main" id="{0992FDC4-EC6C-B438-85E2-A46D1BB7A83B}"/>
                </a:ext>
              </a:extLst>
            </p:cNvPr>
            <p:cNvSpPr/>
            <p:nvPr/>
          </p:nvSpPr>
          <p:spPr>
            <a:xfrm>
              <a:off x="179438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5" name="Shape 10847">
              <a:extLst>
                <a:ext uri="{FF2B5EF4-FFF2-40B4-BE49-F238E27FC236}">
                  <a16:creationId xmlns:a16="http://schemas.microsoft.com/office/drawing/2014/main" id="{C002BE13-EB6D-5454-BC44-4B60DC4A7306}"/>
                </a:ext>
              </a:extLst>
            </p:cNvPr>
            <p:cNvSpPr/>
            <p:nvPr/>
          </p:nvSpPr>
          <p:spPr>
            <a:xfrm>
              <a:off x="267830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6" name="Shape 10848">
              <a:extLst>
                <a:ext uri="{FF2B5EF4-FFF2-40B4-BE49-F238E27FC236}">
                  <a16:creationId xmlns:a16="http://schemas.microsoft.com/office/drawing/2014/main" id="{B8755DEA-654F-22A1-7437-9801D62074E5}"/>
                </a:ext>
              </a:extLst>
            </p:cNvPr>
            <p:cNvSpPr/>
            <p:nvPr/>
          </p:nvSpPr>
          <p:spPr>
            <a:xfrm>
              <a:off x="91046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7" name="Shape 10849">
              <a:extLst>
                <a:ext uri="{FF2B5EF4-FFF2-40B4-BE49-F238E27FC236}">
                  <a16:creationId xmlns:a16="http://schemas.microsoft.com/office/drawing/2014/main" id="{55E2655E-15A1-D0B9-A067-9267A9DE4B4B}"/>
                </a:ext>
              </a:extLst>
            </p:cNvPr>
            <p:cNvSpPr/>
            <p:nvPr/>
          </p:nvSpPr>
          <p:spPr>
            <a:xfrm>
              <a:off x="179438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8" name="Shape 10850">
              <a:extLst>
                <a:ext uri="{FF2B5EF4-FFF2-40B4-BE49-F238E27FC236}">
                  <a16:creationId xmlns:a16="http://schemas.microsoft.com/office/drawing/2014/main" id="{C0B824EF-FDAA-F251-124D-D1875EEB20BD}"/>
                </a:ext>
              </a:extLst>
            </p:cNvPr>
            <p:cNvSpPr/>
            <p:nvPr/>
          </p:nvSpPr>
          <p:spPr>
            <a:xfrm>
              <a:off x="267830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9" name="Shape 807">
              <a:extLst>
                <a:ext uri="{FF2B5EF4-FFF2-40B4-BE49-F238E27FC236}">
                  <a16:creationId xmlns:a16="http://schemas.microsoft.com/office/drawing/2014/main" id="{6BBB866C-9AD2-4499-55BD-7E8D10C8B36C}"/>
                </a:ext>
              </a:extLst>
            </p:cNvPr>
            <p:cNvSpPr/>
            <p:nvPr/>
          </p:nvSpPr>
          <p:spPr>
            <a:xfrm>
              <a:off x="179438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0" name="Shape 808">
              <a:extLst>
                <a:ext uri="{FF2B5EF4-FFF2-40B4-BE49-F238E27FC236}">
                  <a16:creationId xmlns:a16="http://schemas.microsoft.com/office/drawing/2014/main" id="{F4EB0AEE-88F9-9430-90A7-6BDFFF636CBA}"/>
                </a:ext>
              </a:extLst>
            </p:cNvPr>
            <p:cNvSpPr/>
            <p:nvPr/>
          </p:nvSpPr>
          <p:spPr>
            <a:xfrm>
              <a:off x="179438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1" name="Shape 809">
              <a:extLst>
                <a:ext uri="{FF2B5EF4-FFF2-40B4-BE49-F238E27FC236}">
                  <a16:creationId xmlns:a16="http://schemas.microsoft.com/office/drawing/2014/main" id="{F0797D66-5B88-F043-B9BA-815591AE0F27}"/>
                </a:ext>
              </a:extLst>
            </p:cNvPr>
            <p:cNvSpPr/>
            <p:nvPr/>
          </p:nvSpPr>
          <p:spPr>
            <a:xfrm>
              <a:off x="267830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2" name="Shape 810">
              <a:extLst>
                <a:ext uri="{FF2B5EF4-FFF2-40B4-BE49-F238E27FC236}">
                  <a16:creationId xmlns:a16="http://schemas.microsoft.com/office/drawing/2014/main" id="{9CD165BB-ECE7-46DB-224B-0493DA1A6BF7}"/>
                </a:ext>
              </a:extLst>
            </p:cNvPr>
            <p:cNvSpPr/>
            <p:nvPr/>
          </p:nvSpPr>
          <p:spPr>
            <a:xfrm>
              <a:off x="267830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3" name="Shape 811">
              <a:extLst>
                <a:ext uri="{FF2B5EF4-FFF2-40B4-BE49-F238E27FC236}">
                  <a16:creationId xmlns:a16="http://schemas.microsoft.com/office/drawing/2014/main" id="{13E30D8E-6674-DDBE-0B89-90AFD63854E2}"/>
                </a:ext>
              </a:extLst>
            </p:cNvPr>
            <p:cNvSpPr/>
            <p:nvPr/>
          </p:nvSpPr>
          <p:spPr>
            <a:xfrm>
              <a:off x="904113" y="14899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4" name="Shape 812">
              <a:extLst>
                <a:ext uri="{FF2B5EF4-FFF2-40B4-BE49-F238E27FC236}">
                  <a16:creationId xmlns:a16="http://schemas.microsoft.com/office/drawing/2014/main" id="{31FDE99E-E30C-2BC6-0903-5446CBF7076B}"/>
                </a:ext>
              </a:extLst>
            </p:cNvPr>
            <p:cNvSpPr/>
            <p:nvPr/>
          </p:nvSpPr>
          <p:spPr>
            <a:xfrm>
              <a:off x="904113" y="22011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5" name="Shape 813">
              <a:extLst>
                <a:ext uri="{FF2B5EF4-FFF2-40B4-BE49-F238E27FC236}">
                  <a16:creationId xmlns:a16="http://schemas.microsoft.com/office/drawing/2014/main" id="{E123F628-66C7-FB5C-FB2B-2C1D06FFFBA6}"/>
                </a:ext>
              </a:extLst>
            </p:cNvPr>
            <p:cNvSpPr/>
            <p:nvPr/>
          </p:nvSpPr>
          <p:spPr>
            <a:xfrm>
              <a:off x="91046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6" name="Shape 814">
              <a:extLst>
                <a:ext uri="{FF2B5EF4-FFF2-40B4-BE49-F238E27FC236}">
                  <a16:creationId xmlns:a16="http://schemas.microsoft.com/office/drawing/2014/main" id="{E85E10F6-2921-DE24-6436-D49A3AEAB443}"/>
                </a:ext>
              </a:extLst>
            </p:cNvPr>
            <p:cNvSpPr/>
            <p:nvPr/>
          </p:nvSpPr>
          <p:spPr>
            <a:xfrm>
              <a:off x="91046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7" name="Shape 815">
              <a:extLst>
                <a:ext uri="{FF2B5EF4-FFF2-40B4-BE49-F238E27FC236}">
                  <a16:creationId xmlns:a16="http://schemas.microsoft.com/office/drawing/2014/main" id="{990AA60D-FA76-BDCD-8D0F-B19F64D78D95}"/>
                </a:ext>
              </a:extLst>
            </p:cNvPr>
            <p:cNvSpPr/>
            <p:nvPr/>
          </p:nvSpPr>
          <p:spPr>
            <a:xfrm>
              <a:off x="356222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8" name="Shape 816">
              <a:extLst>
                <a:ext uri="{FF2B5EF4-FFF2-40B4-BE49-F238E27FC236}">
                  <a16:creationId xmlns:a16="http://schemas.microsoft.com/office/drawing/2014/main" id="{1676DD6C-FF72-1013-27EF-C7D57A95D403}"/>
                </a:ext>
              </a:extLst>
            </p:cNvPr>
            <p:cNvSpPr/>
            <p:nvPr/>
          </p:nvSpPr>
          <p:spPr>
            <a:xfrm>
              <a:off x="356222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9" name="Shape 817">
              <a:extLst>
                <a:ext uri="{FF2B5EF4-FFF2-40B4-BE49-F238E27FC236}">
                  <a16:creationId xmlns:a16="http://schemas.microsoft.com/office/drawing/2014/main" id="{88BDBC38-B1F8-448E-8385-A5D881F75159}"/>
                </a:ext>
              </a:extLst>
            </p:cNvPr>
            <p:cNvSpPr/>
            <p:nvPr/>
          </p:nvSpPr>
          <p:spPr>
            <a:xfrm>
              <a:off x="904113" y="7787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30" name="Shape 818">
              <a:extLst>
                <a:ext uri="{FF2B5EF4-FFF2-40B4-BE49-F238E27FC236}">
                  <a16:creationId xmlns:a16="http://schemas.microsoft.com/office/drawing/2014/main" id="{C3B2C41E-9C8A-8C33-F60D-3DA207CF3AAA}"/>
                </a:ext>
              </a:extLst>
            </p:cNvPr>
            <p:cNvSpPr/>
            <p:nvPr/>
          </p:nvSpPr>
          <p:spPr>
            <a:xfrm>
              <a:off x="904113" y="29123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31" name="Rectangle 30">
              <a:extLst>
                <a:ext uri="{FF2B5EF4-FFF2-40B4-BE49-F238E27FC236}">
                  <a16:creationId xmlns:a16="http://schemas.microsoft.com/office/drawing/2014/main" id="{D9EC4757-39EF-538A-C641-15F3B4CF4FA6}"/>
                </a:ext>
              </a:extLst>
            </p:cNvPr>
            <p:cNvSpPr/>
            <p:nvPr/>
          </p:nvSpPr>
          <p:spPr>
            <a:xfrm>
              <a:off x="1250061" y="1006712"/>
              <a:ext cx="273229"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C73B9B0F-99DE-9043-DE94-A243A5DAECD0}"/>
                </a:ext>
              </a:extLst>
            </p:cNvPr>
            <p:cNvSpPr/>
            <p:nvPr/>
          </p:nvSpPr>
          <p:spPr>
            <a:xfrm>
              <a:off x="2134239"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.8</a:t>
              </a:r>
              <a:endParaRPr lang="en-GB" sz="1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95525F89-5D71-C0A6-BF24-E09F002C4AE1}"/>
                </a:ext>
              </a:extLst>
            </p:cNvPr>
            <p:cNvSpPr/>
            <p:nvPr/>
          </p:nvSpPr>
          <p:spPr>
            <a:xfrm>
              <a:off x="3018413"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.6</a:t>
              </a:r>
              <a:endParaRPr lang="en-GB" sz="1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3B76A2D0-67D9-A470-DA8F-F94BD666602B}"/>
                </a:ext>
              </a:extLst>
            </p:cNvPr>
            <p:cNvSpPr/>
            <p:nvPr/>
          </p:nvSpPr>
          <p:spPr>
            <a:xfrm>
              <a:off x="1250061" y="1717750"/>
              <a:ext cx="273438"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.7</a:t>
              </a:r>
              <a:endParaRPr lang="en-GB" sz="1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BFF35CB0-CC0D-F600-99DA-F86343EFF72E}"/>
                </a:ext>
              </a:extLst>
            </p:cNvPr>
            <p:cNvSpPr/>
            <p:nvPr/>
          </p:nvSpPr>
          <p:spPr>
            <a:xfrm>
              <a:off x="2134239"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9DE4F28E-24DC-C349-4D97-C0FA299A9F4F}"/>
                </a:ext>
              </a:extLst>
            </p:cNvPr>
            <p:cNvSpPr/>
            <p:nvPr/>
          </p:nvSpPr>
          <p:spPr>
            <a:xfrm>
              <a:off x="3018411"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0CA3095D-038A-6583-FA2F-64C723CF28AC}"/>
                </a:ext>
              </a:extLst>
            </p:cNvPr>
            <p:cNvSpPr/>
            <p:nvPr/>
          </p:nvSpPr>
          <p:spPr>
            <a:xfrm>
              <a:off x="1250061" y="2429747"/>
              <a:ext cx="273229"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2CAD6D60-8550-9A77-0BF3-36F3617F745F}"/>
                </a:ext>
              </a:extLst>
            </p:cNvPr>
            <p:cNvSpPr/>
            <p:nvPr/>
          </p:nvSpPr>
          <p:spPr>
            <a:xfrm>
              <a:off x="3018413"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3E830D2B-78E9-2545-C289-F890928D00EE}"/>
                </a:ext>
              </a:extLst>
            </p:cNvPr>
            <p:cNvSpPr/>
            <p:nvPr/>
          </p:nvSpPr>
          <p:spPr>
            <a:xfrm>
              <a:off x="2134239"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40" name="Shape 10851">
              <a:extLst>
                <a:ext uri="{FF2B5EF4-FFF2-40B4-BE49-F238E27FC236}">
                  <a16:creationId xmlns:a16="http://schemas.microsoft.com/office/drawing/2014/main" id="{307D366D-7C63-5CC8-86FC-EEC3FC5C33C9}"/>
                </a:ext>
              </a:extLst>
            </p:cNvPr>
            <p:cNvSpPr/>
            <p:nvPr/>
          </p:nvSpPr>
          <p:spPr>
            <a:xfrm>
              <a:off x="6215508" y="1374648"/>
              <a:ext cx="944880" cy="944880"/>
            </a:xfrm>
            <a:custGeom>
              <a:avLst/>
              <a:gdLst/>
              <a:ahLst/>
              <a:cxnLst/>
              <a:rect l="0" t="0" r="0" b="0"/>
              <a:pathLst>
                <a:path w="944880" h="944880">
                  <a:moveTo>
                    <a:pt x="0" y="0"/>
                  </a:moveTo>
                  <a:lnTo>
                    <a:pt x="944880" y="0"/>
                  </a:lnTo>
                  <a:lnTo>
                    <a:pt x="944880" y="944880"/>
                  </a:lnTo>
                  <a:lnTo>
                    <a:pt x="0" y="944880"/>
                  </a:lnTo>
                  <a:lnTo>
                    <a:pt x="0" y="0"/>
                  </a:lnTo>
                </a:path>
              </a:pathLst>
            </a:custGeom>
            <a:ln w="0" cap="flat">
              <a:round/>
            </a:ln>
          </p:spPr>
          <p:style>
            <a:lnRef idx="0">
              <a:srgbClr val="000000">
                <a:alpha val="0"/>
              </a:srgbClr>
            </a:lnRef>
            <a:fillRef idx="1">
              <a:srgbClr val="D0FF7D"/>
            </a:fillRef>
            <a:effectRef idx="0">
              <a:scrgbClr r="0" g="0" b="0"/>
            </a:effectRef>
            <a:fontRef idx="none"/>
          </p:style>
          <p:txBody>
            <a:bodyPr/>
            <a:lstStyle/>
            <a:p>
              <a:endParaRPr lang="en-GB"/>
            </a:p>
          </p:txBody>
        </p:sp>
        <p:sp>
          <p:nvSpPr>
            <p:cNvPr id="41" name="Rectangle 40">
              <a:extLst>
                <a:ext uri="{FF2B5EF4-FFF2-40B4-BE49-F238E27FC236}">
                  <a16:creationId xmlns:a16="http://schemas.microsoft.com/office/drawing/2014/main" id="{0BFC2F91-1599-D863-5B6F-84FABF17BBAB}"/>
                </a:ext>
              </a:extLst>
            </p:cNvPr>
            <p:cNvSpPr/>
            <p:nvPr/>
          </p:nvSpPr>
          <p:spPr>
            <a:xfrm>
              <a:off x="6585204" y="1717752"/>
              <a:ext cx="273032" cy="353500"/>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.4</a:t>
              </a:r>
              <a:endParaRPr lang="en-GB" sz="1100">
                <a:solidFill>
                  <a:srgbClr val="000000"/>
                </a:solidFill>
                <a:effectLst/>
                <a:latin typeface="Calibri" panose="020F0502020204030204" pitchFamily="34" charset="0"/>
                <a:ea typeface="Calibri" panose="020F0502020204030204" pitchFamily="34" charset="0"/>
              </a:endParaRPr>
            </a:p>
          </p:txBody>
        </p:sp>
        <p:sp>
          <p:nvSpPr>
            <p:cNvPr id="42" name="Rectangle 41">
              <a:extLst>
                <a:ext uri="{FF2B5EF4-FFF2-40B4-BE49-F238E27FC236}">
                  <a16:creationId xmlns:a16="http://schemas.microsoft.com/office/drawing/2014/main" id="{183AAD2C-9C51-A5D2-E70C-35E78B6FB96B}"/>
                </a:ext>
              </a:extLst>
            </p:cNvPr>
            <p:cNvSpPr/>
            <p:nvPr/>
          </p:nvSpPr>
          <p:spPr>
            <a:xfrm>
              <a:off x="133826" y="104468"/>
              <a:ext cx="2098887"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D Convolution</a:t>
              </a:r>
              <a:endParaRPr lang="en-GB" sz="1100">
                <a:solidFill>
                  <a:srgbClr val="000000"/>
                </a:solidFill>
                <a:effectLst/>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7C8D0294-7371-FC8C-3C5C-F0AF1477CBC5}"/>
                </a:ext>
              </a:extLst>
            </p:cNvPr>
            <p:cNvSpPr/>
            <p:nvPr/>
          </p:nvSpPr>
          <p:spPr>
            <a:xfrm>
              <a:off x="0" y="104468"/>
              <a:ext cx="176310"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0FAAC88A-331E-F523-9A3B-FEC63427C965}"/>
                </a:ext>
              </a:extLst>
            </p:cNvPr>
            <p:cNvSpPr/>
            <p:nvPr/>
          </p:nvSpPr>
          <p:spPr>
            <a:xfrm>
              <a:off x="1359408" y="1296828"/>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0.1</a:t>
              </a:r>
              <a:endParaRPr lang="en-GB" sz="1100">
                <a:solidFill>
                  <a:srgbClr val="000000"/>
                </a:solidFill>
                <a:effectLst/>
                <a:latin typeface="Calibri" panose="020F0502020204030204" pitchFamily="34" charset="0"/>
                <a:ea typeface="Calibri" panose="020F0502020204030204" pitchFamily="34" charset="0"/>
              </a:endParaRPr>
            </a:p>
          </p:txBody>
        </p:sp>
        <p:sp>
          <p:nvSpPr>
            <p:cNvPr id="45" name="Rectangle 44">
              <a:extLst>
                <a:ext uri="{FF2B5EF4-FFF2-40B4-BE49-F238E27FC236}">
                  <a16:creationId xmlns:a16="http://schemas.microsoft.com/office/drawing/2014/main" id="{E27D2F97-4735-83FC-2E4D-006FFE4F49BA}"/>
                </a:ext>
              </a:extLst>
            </p:cNvPr>
            <p:cNvSpPr/>
            <p:nvPr/>
          </p:nvSpPr>
          <p:spPr>
            <a:xfrm>
              <a:off x="2243709" y="1296828"/>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0.2</a:t>
              </a:r>
              <a:endParaRPr lang="en-GB" sz="1100">
                <a:solidFill>
                  <a:srgbClr val="000000"/>
                </a:solidFill>
                <a:effectLst/>
                <a:latin typeface="Calibri" panose="020F0502020204030204" pitchFamily="34" charset="0"/>
                <a:ea typeface="Calibri" panose="020F0502020204030204" pitchFamily="34" charset="0"/>
              </a:endParaRPr>
            </a:p>
          </p:txBody>
        </p:sp>
        <p:sp>
          <p:nvSpPr>
            <p:cNvPr id="46" name="Rectangle 45">
              <a:extLst>
                <a:ext uri="{FF2B5EF4-FFF2-40B4-BE49-F238E27FC236}">
                  <a16:creationId xmlns:a16="http://schemas.microsoft.com/office/drawing/2014/main" id="{193FCC51-3C45-B3A7-DCD1-6DB82DADA7BF}"/>
                </a:ext>
              </a:extLst>
            </p:cNvPr>
            <p:cNvSpPr/>
            <p:nvPr/>
          </p:nvSpPr>
          <p:spPr>
            <a:xfrm>
              <a:off x="3127883" y="1296828"/>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0.1</a:t>
              </a:r>
              <a:endParaRPr lang="en-GB" sz="110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5F3ED14C-9261-5653-EC84-ECDFCE9D650C}"/>
                </a:ext>
              </a:extLst>
            </p:cNvPr>
            <p:cNvSpPr/>
            <p:nvPr/>
          </p:nvSpPr>
          <p:spPr>
            <a:xfrm>
              <a:off x="2243710" y="2007871"/>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0.2</a:t>
              </a:r>
              <a:endParaRPr lang="en-GB" sz="1100">
                <a:solidFill>
                  <a:srgbClr val="000000"/>
                </a:solidFill>
                <a:effectLst/>
                <a:latin typeface="Calibri" panose="020F0502020204030204" pitchFamily="34" charset="0"/>
                <a:ea typeface="Calibri" panose="020F0502020204030204" pitchFamily="34" charset="0"/>
              </a:endParaRPr>
            </a:p>
          </p:txBody>
        </p:sp>
        <p:sp>
          <p:nvSpPr>
            <p:cNvPr id="48" name="Rectangle 47">
              <a:extLst>
                <a:ext uri="{FF2B5EF4-FFF2-40B4-BE49-F238E27FC236}">
                  <a16:creationId xmlns:a16="http://schemas.microsoft.com/office/drawing/2014/main" id="{10B5FE8E-3865-684D-B59F-265BFE9687F9}"/>
                </a:ext>
              </a:extLst>
            </p:cNvPr>
            <p:cNvSpPr/>
            <p:nvPr/>
          </p:nvSpPr>
          <p:spPr>
            <a:xfrm>
              <a:off x="3127883" y="2007871"/>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0.0</a:t>
              </a:r>
              <a:endParaRPr lang="en-GB" sz="1100">
                <a:solidFill>
                  <a:srgbClr val="000000"/>
                </a:solidFill>
                <a:effectLst/>
                <a:latin typeface="Calibri" panose="020F0502020204030204" pitchFamily="34" charset="0"/>
                <a:ea typeface="Calibri" panose="020F0502020204030204" pitchFamily="34" charset="0"/>
              </a:endParaRPr>
            </a:p>
          </p:txBody>
        </p:sp>
        <p:sp>
          <p:nvSpPr>
            <p:cNvPr id="49" name="Rectangle 48">
              <a:extLst>
                <a:ext uri="{FF2B5EF4-FFF2-40B4-BE49-F238E27FC236}">
                  <a16:creationId xmlns:a16="http://schemas.microsoft.com/office/drawing/2014/main" id="{FCB19163-CA82-5F96-9948-829CB486D65D}"/>
                </a:ext>
              </a:extLst>
            </p:cNvPr>
            <p:cNvSpPr/>
            <p:nvPr/>
          </p:nvSpPr>
          <p:spPr>
            <a:xfrm>
              <a:off x="1359408" y="2007871"/>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0.0</a:t>
              </a:r>
              <a:endParaRPr lang="en-GB" sz="1100">
                <a:solidFill>
                  <a:srgbClr val="000000"/>
                </a:solidFill>
                <a:effectLst/>
                <a:latin typeface="Calibri" panose="020F0502020204030204" pitchFamily="34" charset="0"/>
                <a:ea typeface="Calibri" panose="020F0502020204030204" pitchFamily="34" charset="0"/>
              </a:endParaRPr>
            </a:p>
          </p:txBody>
        </p:sp>
        <p:sp>
          <p:nvSpPr>
            <p:cNvPr id="50" name="Rectangle 49">
              <a:extLst>
                <a:ext uri="{FF2B5EF4-FFF2-40B4-BE49-F238E27FC236}">
                  <a16:creationId xmlns:a16="http://schemas.microsoft.com/office/drawing/2014/main" id="{A233EA82-23C7-C850-DB12-650EFCA20B92}"/>
                </a:ext>
              </a:extLst>
            </p:cNvPr>
            <p:cNvSpPr/>
            <p:nvPr/>
          </p:nvSpPr>
          <p:spPr>
            <a:xfrm>
              <a:off x="1359408" y="2719863"/>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0.2</a:t>
              </a:r>
              <a:endParaRPr lang="en-GB" sz="1100">
                <a:solidFill>
                  <a:srgbClr val="000000"/>
                </a:solidFill>
                <a:effectLst/>
                <a:latin typeface="Calibri" panose="020F0502020204030204" pitchFamily="34" charset="0"/>
                <a:ea typeface="Calibri" panose="020F0502020204030204" pitchFamily="34" charset="0"/>
              </a:endParaRPr>
            </a:p>
          </p:txBody>
        </p:sp>
        <p:sp>
          <p:nvSpPr>
            <p:cNvPr id="51" name="Rectangle 50">
              <a:extLst>
                <a:ext uri="{FF2B5EF4-FFF2-40B4-BE49-F238E27FC236}">
                  <a16:creationId xmlns:a16="http://schemas.microsoft.com/office/drawing/2014/main" id="{E7027492-B524-9C73-0E2E-D1A8F17C9964}"/>
                </a:ext>
              </a:extLst>
            </p:cNvPr>
            <p:cNvSpPr/>
            <p:nvPr/>
          </p:nvSpPr>
          <p:spPr>
            <a:xfrm>
              <a:off x="2243709" y="2719863"/>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0.1</a:t>
              </a:r>
              <a:endParaRPr lang="en-GB" sz="1100">
                <a:solidFill>
                  <a:srgbClr val="000000"/>
                </a:solidFill>
                <a:effectLst/>
                <a:latin typeface="Calibri" panose="020F0502020204030204" pitchFamily="34" charset="0"/>
                <a:ea typeface="Calibri" panose="020F0502020204030204" pitchFamily="34" charset="0"/>
              </a:endParaRPr>
            </a:p>
          </p:txBody>
        </p:sp>
        <p:sp>
          <p:nvSpPr>
            <p:cNvPr id="52" name="Rectangle 51">
              <a:extLst>
                <a:ext uri="{FF2B5EF4-FFF2-40B4-BE49-F238E27FC236}">
                  <a16:creationId xmlns:a16="http://schemas.microsoft.com/office/drawing/2014/main" id="{20478690-B7D1-F6EB-D4C4-C7895A2B41CD}"/>
                </a:ext>
              </a:extLst>
            </p:cNvPr>
            <p:cNvSpPr/>
            <p:nvPr/>
          </p:nvSpPr>
          <p:spPr>
            <a:xfrm>
              <a:off x="3127883" y="2719863"/>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0.1</a:t>
              </a:r>
              <a:endParaRPr lang="en-GB" sz="1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915043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Convolution Layers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2" name="Group 1">
            <a:extLst>
              <a:ext uri="{FF2B5EF4-FFF2-40B4-BE49-F238E27FC236}">
                <a16:creationId xmlns:a16="http://schemas.microsoft.com/office/drawing/2014/main" id="{16AD38AB-2984-582B-C964-75290D351C88}"/>
              </a:ext>
            </a:extLst>
          </p:cNvPr>
          <p:cNvGrpSpPr/>
          <p:nvPr/>
        </p:nvGrpSpPr>
        <p:grpSpPr>
          <a:xfrm>
            <a:off x="2541904" y="1844675"/>
            <a:ext cx="7108185" cy="3168651"/>
            <a:chOff x="0" y="0"/>
            <a:chExt cx="7108571" cy="3168651"/>
          </a:xfrm>
        </p:grpSpPr>
        <p:sp>
          <p:nvSpPr>
            <p:cNvPr id="5" name="Shape 10863">
              <a:extLst>
                <a:ext uri="{FF2B5EF4-FFF2-40B4-BE49-F238E27FC236}">
                  <a16:creationId xmlns:a16="http://schemas.microsoft.com/office/drawing/2014/main" id="{10B579AF-B147-A07E-87AD-EC83A216B77E}"/>
                </a:ext>
              </a:extLst>
            </p:cNvPr>
            <p:cNvSpPr/>
            <p:nvPr/>
          </p:nvSpPr>
          <p:spPr>
            <a:xfrm>
              <a:off x="858647" y="63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9" name="Shape 10864">
              <a:extLst>
                <a:ext uri="{FF2B5EF4-FFF2-40B4-BE49-F238E27FC236}">
                  <a16:creationId xmlns:a16="http://schemas.microsoft.com/office/drawing/2014/main" id="{9A015C5C-4A26-9EA4-5EAF-B0AA7E6E95B9}"/>
                </a:ext>
              </a:extLst>
            </p:cNvPr>
            <p:cNvSpPr/>
            <p:nvPr/>
          </p:nvSpPr>
          <p:spPr>
            <a:xfrm>
              <a:off x="1742567" y="63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0" name="Shape 10865">
              <a:extLst>
                <a:ext uri="{FF2B5EF4-FFF2-40B4-BE49-F238E27FC236}">
                  <a16:creationId xmlns:a16="http://schemas.microsoft.com/office/drawing/2014/main" id="{F0B3257E-8630-5C15-17DF-1B898A7010D3}"/>
                </a:ext>
              </a:extLst>
            </p:cNvPr>
            <p:cNvSpPr/>
            <p:nvPr/>
          </p:nvSpPr>
          <p:spPr>
            <a:xfrm>
              <a:off x="2626487" y="63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1" name="Shape 10866">
              <a:extLst>
                <a:ext uri="{FF2B5EF4-FFF2-40B4-BE49-F238E27FC236}">
                  <a16:creationId xmlns:a16="http://schemas.microsoft.com/office/drawing/2014/main" id="{E60031E9-4813-4637-DEFD-660CF54B3748}"/>
                </a:ext>
              </a:extLst>
            </p:cNvPr>
            <p:cNvSpPr/>
            <p:nvPr/>
          </p:nvSpPr>
          <p:spPr>
            <a:xfrm>
              <a:off x="858647" y="7175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2" name="Shape 10867">
              <a:extLst>
                <a:ext uri="{FF2B5EF4-FFF2-40B4-BE49-F238E27FC236}">
                  <a16:creationId xmlns:a16="http://schemas.microsoft.com/office/drawing/2014/main" id="{A9A75C19-3EFB-595A-F86A-1AA773B98C6A}"/>
                </a:ext>
              </a:extLst>
            </p:cNvPr>
            <p:cNvSpPr/>
            <p:nvPr/>
          </p:nvSpPr>
          <p:spPr>
            <a:xfrm>
              <a:off x="1742567" y="7175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3" name="Shape 10868">
              <a:extLst>
                <a:ext uri="{FF2B5EF4-FFF2-40B4-BE49-F238E27FC236}">
                  <a16:creationId xmlns:a16="http://schemas.microsoft.com/office/drawing/2014/main" id="{CCA134EA-D06F-B72E-9B51-980CAE18B54D}"/>
                </a:ext>
              </a:extLst>
            </p:cNvPr>
            <p:cNvSpPr/>
            <p:nvPr/>
          </p:nvSpPr>
          <p:spPr>
            <a:xfrm>
              <a:off x="2626487" y="7175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4" name="Shape 10869">
              <a:extLst>
                <a:ext uri="{FF2B5EF4-FFF2-40B4-BE49-F238E27FC236}">
                  <a16:creationId xmlns:a16="http://schemas.microsoft.com/office/drawing/2014/main" id="{B56FA1DF-D829-BF63-60A7-49CEA8D9EE99}"/>
                </a:ext>
              </a:extLst>
            </p:cNvPr>
            <p:cNvSpPr/>
            <p:nvPr/>
          </p:nvSpPr>
          <p:spPr>
            <a:xfrm>
              <a:off x="858647" y="14287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5" name="Shape 10870">
              <a:extLst>
                <a:ext uri="{FF2B5EF4-FFF2-40B4-BE49-F238E27FC236}">
                  <a16:creationId xmlns:a16="http://schemas.microsoft.com/office/drawing/2014/main" id="{A95EF915-9A7F-8775-6A2B-A5430A146D27}"/>
                </a:ext>
              </a:extLst>
            </p:cNvPr>
            <p:cNvSpPr/>
            <p:nvPr/>
          </p:nvSpPr>
          <p:spPr>
            <a:xfrm>
              <a:off x="1742567" y="14287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6" name="Shape 10871">
              <a:extLst>
                <a:ext uri="{FF2B5EF4-FFF2-40B4-BE49-F238E27FC236}">
                  <a16:creationId xmlns:a16="http://schemas.microsoft.com/office/drawing/2014/main" id="{CCB600D3-FE4B-9BBF-7331-0CE7A2538440}"/>
                </a:ext>
              </a:extLst>
            </p:cNvPr>
            <p:cNvSpPr/>
            <p:nvPr/>
          </p:nvSpPr>
          <p:spPr>
            <a:xfrm>
              <a:off x="2626487" y="14287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7" name="Shape 851">
              <a:extLst>
                <a:ext uri="{FF2B5EF4-FFF2-40B4-BE49-F238E27FC236}">
                  <a16:creationId xmlns:a16="http://schemas.microsoft.com/office/drawing/2014/main" id="{02477D60-D2E9-46A6-7C78-51D809C7E4CF}"/>
                </a:ext>
              </a:extLst>
            </p:cNvPr>
            <p:cNvSpPr/>
            <p:nvPr/>
          </p:nvSpPr>
          <p:spPr>
            <a:xfrm>
              <a:off x="1742567" y="0"/>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18" name="Shape 852">
              <a:extLst>
                <a:ext uri="{FF2B5EF4-FFF2-40B4-BE49-F238E27FC236}">
                  <a16:creationId xmlns:a16="http://schemas.microsoft.com/office/drawing/2014/main" id="{FECCFA81-763E-2614-C46B-2C47B55D62F1}"/>
                </a:ext>
              </a:extLst>
            </p:cNvPr>
            <p:cNvSpPr/>
            <p:nvPr/>
          </p:nvSpPr>
          <p:spPr>
            <a:xfrm>
              <a:off x="1742567" y="717550"/>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19" name="Shape 853">
              <a:extLst>
                <a:ext uri="{FF2B5EF4-FFF2-40B4-BE49-F238E27FC236}">
                  <a16:creationId xmlns:a16="http://schemas.microsoft.com/office/drawing/2014/main" id="{D3A6EFFD-8193-552D-06D4-800E0023D566}"/>
                </a:ext>
              </a:extLst>
            </p:cNvPr>
            <p:cNvSpPr/>
            <p:nvPr/>
          </p:nvSpPr>
          <p:spPr>
            <a:xfrm>
              <a:off x="2626487" y="0"/>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0" name="Shape 854">
              <a:extLst>
                <a:ext uri="{FF2B5EF4-FFF2-40B4-BE49-F238E27FC236}">
                  <a16:creationId xmlns:a16="http://schemas.microsoft.com/office/drawing/2014/main" id="{5FD3C7D2-D679-8588-48A2-17C250F8A282}"/>
                </a:ext>
              </a:extLst>
            </p:cNvPr>
            <p:cNvSpPr/>
            <p:nvPr/>
          </p:nvSpPr>
          <p:spPr>
            <a:xfrm>
              <a:off x="2626487" y="717550"/>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1" name="Shape 855">
              <a:extLst>
                <a:ext uri="{FF2B5EF4-FFF2-40B4-BE49-F238E27FC236}">
                  <a16:creationId xmlns:a16="http://schemas.microsoft.com/office/drawing/2014/main" id="{E17772AE-EBD8-BE1C-318E-DD32522CA273}"/>
                </a:ext>
              </a:extLst>
            </p:cNvPr>
            <p:cNvSpPr/>
            <p:nvPr/>
          </p:nvSpPr>
          <p:spPr>
            <a:xfrm>
              <a:off x="852297" y="717550"/>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2" name="Shape 856">
              <a:extLst>
                <a:ext uri="{FF2B5EF4-FFF2-40B4-BE49-F238E27FC236}">
                  <a16:creationId xmlns:a16="http://schemas.microsoft.com/office/drawing/2014/main" id="{7CC693F8-95F9-FDE3-6D53-24D936200873}"/>
                </a:ext>
              </a:extLst>
            </p:cNvPr>
            <p:cNvSpPr/>
            <p:nvPr/>
          </p:nvSpPr>
          <p:spPr>
            <a:xfrm>
              <a:off x="852297" y="1428750"/>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3" name="Shape 857">
              <a:extLst>
                <a:ext uri="{FF2B5EF4-FFF2-40B4-BE49-F238E27FC236}">
                  <a16:creationId xmlns:a16="http://schemas.microsoft.com/office/drawing/2014/main" id="{18AA9F53-4A27-5D23-D15C-FBFBBCE51492}"/>
                </a:ext>
              </a:extLst>
            </p:cNvPr>
            <p:cNvSpPr/>
            <p:nvPr/>
          </p:nvSpPr>
          <p:spPr>
            <a:xfrm>
              <a:off x="858647" y="0"/>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4" name="Shape 858">
              <a:extLst>
                <a:ext uri="{FF2B5EF4-FFF2-40B4-BE49-F238E27FC236}">
                  <a16:creationId xmlns:a16="http://schemas.microsoft.com/office/drawing/2014/main" id="{537CEE9E-7FC5-0121-27DC-B19E091D8E4E}"/>
                </a:ext>
              </a:extLst>
            </p:cNvPr>
            <p:cNvSpPr/>
            <p:nvPr/>
          </p:nvSpPr>
          <p:spPr>
            <a:xfrm>
              <a:off x="858647" y="717550"/>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5" name="Shape 859">
              <a:extLst>
                <a:ext uri="{FF2B5EF4-FFF2-40B4-BE49-F238E27FC236}">
                  <a16:creationId xmlns:a16="http://schemas.microsoft.com/office/drawing/2014/main" id="{123A2D37-6D39-FBE9-0F2E-17D48AEB5A4D}"/>
                </a:ext>
              </a:extLst>
            </p:cNvPr>
            <p:cNvSpPr/>
            <p:nvPr/>
          </p:nvSpPr>
          <p:spPr>
            <a:xfrm>
              <a:off x="3510407" y="0"/>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6" name="Shape 860">
              <a:extLst>
                <a:ext uri="{FF2B5EF4-FFF2-40B4-BE49-F238E27FC236}">
                  <a16:creationId xmlns:a16="http://schemas.microsoft.com/office/drawing/2014/main" id="{CCA71A04-2A64-6548-C67F-C7D958993C64}"/>
                </a:ext>
              </a:extLst>
            </p:cNvPr>
            <p:cNvSpPr/>
            <p:nvPr/>
          </p:nvSpPr>
          <p:spPr>
            <a:xfrm>
              <a:off x="3510407" y="717550"/>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7" name="Shape 861">
              <a:extLst>
                <a:ext uri="{FF2B5EF4-FFF2-40B4-BE49-F238E27FC236}">
                  <a16:creationId xmlns:a16="http://schemas.microsoft.com/office/drawing/2014/main" id="{6F9842AF-507F-C389-21F7-1E03DEAD7485}"/>
                </a:ext>
              </a:extLst>
            </p:cNvPr>
            <p:cNvSpPr/>
            <p:nvPr/>
          </p:nvSpPr>
          <p:spPr>
            <a:xfrm>
              <a:off x="852297" y="6350"/>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8" name="Shape 862">
              <a:extLst>
                <a:ext uri="{FF2B5EF4-FFF2-40B4-BE49-F238E27FC236}">
                  <a16:creationId xmlns:a16="http://schemas.microsoft.com/office/drawing/2014/main" id="{ED254A9E-2AB6-0984-BD27-4C7274D8040A}"/>
                </a:ext>
              </a:extLst>
            </p:cNvPr>
            <p:cNvSpPr/>
            <p:nvPr/>
          </p:nvSpPr>
          <p:spPr>
            <a:xfrm>
              <a:off x="852297" y="2139950"/>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9" name="Rectangle 28">
              <a:extLst>
                <a:ext uri="{FF2B5EF4-FFF2-40B4-BE49-F238E27FC236}">
                  <a16:creationId xmlns:a16="http://schemas.microsoft.com/office/drawing/2014/main" id="{4C77BEED-2AD7-1F74-9032-EA55BE661214}"/>
                </a:ext>
              </a:extLst>
            </p:cNvPr>
            <p:cNvSpPr/>
            <p:nvPr/>
          </p:nvSpPr>
          <p:spPr>
            <a:xfrm>
              <a:off x="1198245" y="234298"/>
              <a:ext cx="273229"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30552646-C7A5-EA07-936C-42395173B427}"/>
                </a:ext>
              </a:extLst>
            </p:cNvPr>
            <p:cNvSpPr/>
            <p:nvPr/>
          </p:nvSpPr>
          <p:spPr>
            <a:xfrm>
              <a:off x="2082423" y="234298"/>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.8</a:t>
              </a:r>
              <a:endParaRPr lang="en-GB" sz="1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AB6822DE-7BAB-B838-6A19-EA6DDAE20962}"/>
                </a:ext>
              </a:extLst>
            </p:cNvPr>
            <p:cNvSpPr/>
            <p:nvPr/>
          </p:nvSpPr>
          <p:spPr>
            <a:xfrm>
              <a:off x="2966597" y="234298"/>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.6</a:t>
              </a:r>
              <a:endParaRPr lang="en-GB" sz="1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E1C558AF-5C6E-CA0A-4FD9-7BE2B09B64E1}"/>
                </a:ext>
              </a:extLst>
            </p:cNvPr>
            <p:cNvSpPr/>
            <p:nvPr/>
          </p:nvSpPr>
          <p:spPr>
            <a:xfrm>
              <a:off x="1198245" y="945336"/>
              <a:ext cx="273438"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.7</a:t>
              </a:r>
              <a:endParaRPr lang="en-GB" sz="1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EF35D3D0-8B4B-0479-7283-39DA74E4E681}"/>
                </a:ext>
              </a:extLst>
            </p:cNvPr>
            <p:cNvSpPr/>
            <p:nvPr/>
          </p:nvSpPr>
          <p:spPr>
            <a:xfrm>
              <a:off x="2082423" y="945336"/>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DBBCA8DB-B2A2-59C2-CFE8-2936EBEC3C36}"/>
                </a:ext>
              </a:extLst>
            </p:cNvPr>
            <p:cNvSpPr/>
            <p:nvPr/>
          </p:nvSpPr>
          <p:spPr>
            <a:xfrm>
              <a:off x="2966595" y="945336"/>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9C24ECBB-F0D7-618A-CEBC-A91C51D4E592}"/>
                </a:ext>
              </a:extLst>
            </p:cNvPr>
            <p:cNvSpPr/>
            <p:nvPr/>
          </p:nvSpPr>
          <p:spPr>
            <a:xfrm>
              <a:off x="1198245" y="1657333"/>
              <a:ext cx="273229"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81FF601D-1113-418A-94CA-F1B4C15FC110}"/>
                </a:ext>
              </a:extLst>
            </p:cNvPr>
            <p:cNvSpPr/>
            <p:nvPr/>
          </p:nvSpPr>
          <p:spPr>
            <a:xfrm>
              <a:off x="2082423" y="1657333"/>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196390EB-D49D-8E1A-6C12-589B58EA1F0E}"/>
                </a:ext>
              </a:extLst>
            </p:cNvPr>
            <p:cNvSpPr/>
            <p:nvPr/>
          </p:nvSpPr>
          <p:spPr>
            <a:xfrm>
              <a:off x="2966597" y="1657333"/>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8" name="Shape 10872">
              <a:extLst>
                <a:ext uri="{FF2B5EF4-FFF2-40B4-BE49-F238E27FC236}">
                  <a16:creationId xmlns:a16="http://schemas.microsoft.com/office/drawing/2014/main" id="{26B7F488-462C-7978-FC4B-CC1E61F10E4B}"/>
                </a:ext>
              </a:extLst>
            </p:cNvPr>
            <p:cNvSpPr/>
            <p:nvPr/>
          </p:nvSpPr>
          <p:spPr>
            <a:xfrm>
              <a:off x="6163691" y="602234"/>
              <a:ext cx="944880" cy="944880"/>
            </a:xfrm>
            <a:custGeom>
              <a:avLst/>
              <a:gdLst/>
              <a:ahLst/>
              <a:cxnLst/>
              <a:rect l="0" t="0" r="0" b="0"/>
              <a:pathLst>
                <a:path w="944880" h="944880">
                  <a:moveTo>
                    <a:pt x="0" y="0"/>
                  </a:moveTo>
                  <a:lnTo>
                    <a:pt x="944880" y="0"/>
                  </a:lnTo>
                  <a:lnTo>
                    <a:pt x="944880" y="944880"/>
                  </a:lnTo>
                  <a:lnTo>
                    <a:pt x="0" y="944880"/>
                  </a:lnTo>
                  <a:lnTo>
                    <a:pt x="0" y="0"/>
                  </a:lnTo>
                </a:path>
              </a:pathLst>
            </a:custGeom>
            <a:ln w="0" cap="flat">
              <a:round/>
            </a:ln>
          </p:spPr>
          <p:style>
            <a:lnRef idx="0">
              <a:srgbClr val="000000">
                <a:alpha val="0"/>
              </a:srgbClr>
            </a:lnRef>
            <a:fillRef idx="1">
              <a:srgbClr val="D0FF7D"/>
            </a:fillRef>
            <a:effectRef idx="0">
              <a:scrgbClr r="0" g="0" b="0"/>
            </a:effectRef>
            <a:fontRef idx="none"/>
          </p:style>
          <p:txBody>
            <a:bodyPr/>
            <a:lstStyle/>
            <a:p>
              <a:endParaRPr lang="en-GB"/>
            </a:p>
          </p:txBody>
        </p:sp>
        <p:sp>
          <p:nvSpPr>
            <p:cNvPr id="39" name="Rectangle 38">
              <a:extLst>
                <a:ext uri="{FF2B5EF4-FFF2-40B4-BE49-F238E27FC236}">
                  <a16:creationId xmlns:a16="http://schemas.microsoft.com/office/drawing/2014/main" id="{1E34AD3F-9850-6F16-7423-EB270FD0D5CB}"/>
                </a:ext>
              </a:extLst>
            </p:cNvPr>
            <p:cNvSpPr/>
            <p:nvPr/>
          </p:nvSpPr>
          <p:spPr>
            <a:xfrm>
              <a:off x="6533388" y="945338"/>
              <a:ext cx="273032" cy="353500"/>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.4</a:t>
              </a:r>
              <a:endParaRPr lang="en-GB" sz="1100">
                <a:solidFill>
                  <a:srgbClr val="000000"/>
                </a:solidFill>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2BBE73B0-8F3D-49B8-4637-31BEDDE78DD4}"/>
                </a:ext>
              </a:extLst>
            </p:cNvPr>
            <p:cNvSpPr/>
            <p:nvPr/>
          </p:nvSpPr>
          <p:spPr>
            <a:xfrm>
              <a:off x="2191893" y="524414"/>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2.0</a:t>
              </a:r>
              <a:endParaRPr lang="en-GB" sz="1100">
                <a:solidFill>
                  <a:srgbClr val="000000"/>
                </a:solidFill>
                <a:effectLst/>
                <a:latin typeface="Calibri" panose="020F0502020204030204" pitchFamily="34" charset="0"/>
                <a:ea typeface="Calibri" panose="020F0502020204030204" pitchFamily="34" charset="0"/>
              </a:endParaRPr>
            </a:p>
          </p:txBody>
        </p:sp>
        <p:sp>
          <p:nvSpPr>
            <p:cNvPr id="41" name="Rectangle 40">
              <a:extLst>
                <a:ext uri="{FF2B5EF4-FFF2-40B4-BE49-F238E27FC236}">
                  <a16:creationId xmlns:a16="http://schemas.microsoft.com/office/drawing/2014/main" id="{DEA5E2A6-1DB9-2573-7B37-DF8952B2A37A}"/>
                </a:ext>
              </a:extLst>
            </p:cNvPr>
            <p:cNvSpPr/>
            <p:nvPr/>
          </p:nvSpPr>
          <p:spPr>
            <a:xfrm>
              <a:off x="3076067" y="524414"/>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1.5</a:t>
              </a:r>
              <a:endParaRPr lang="en-GB" sz="1100">
                <a:solidFill>
                  <a:srgbClr val="000000"/>
                </a:solidFill>
                <a:effectLst/>
                <a:latin typeface="Calibri" panose="020F0502020204030204" pitchFamily="34" charset="0"/>
                <a:ea typeface="Calibri" panose="020F0502020204030204" pitchFamily="34" charset="0"/>
              </a:endParaRPr>
            </a:p>
          </p:txBody>
        </p:sp>
        <p:sp>
          <p:nvSpPr>
            <p:cNvPr id="42" name="Rectangle 41">
              <a:extLst>
                <a:ext uri="{FF2B5EF4-FFF2-40B4-BE49-F238E27FC236}">
                  <a16:creationId xmlns:a16="http://schemas.microsoft.com/office/drawing/2014/main" id="{A9F836D4-3FA6-C8D8-71A6-869840D4DCAC}"/>
                </a:ext>
              </a:extLst>
            </p:cNvPr>
            <p:cNvSpPr/>
            <p:nvPr/>
          </p:nvSpPr>
          <p:spPr>
            <a:xfrm>
              <a:off x="1307592" y="524414"/>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0.0</a:t>
              </a:r>
              <a:endParaRPr lang="en-GB" sz="1100">
                <a:solidFill>
                  <a:srgbClr val="000000"/>
                </a:solidFill>
                <a:effectLst/>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C66A1527-2224-C703-D703-43678D1FD6ED}"/>
                </a:ext>
              </a:extLst>
            </p:cNvPr>
            <p:cNvSpPr/>
            <p:nvPr/>
          </p:nvSpPr>
          <p:spPr>
            <a:xfrm>
              <a:off x="1307592" y="1235457"/>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1.7</a:t>
              </a:r>
              <a:endParaRPr lang="en-GB" sz="1100">
                <a:solidFill>
                  <a:srgbClr val="000000"/>
                </a:solidFill>
                <a:effectLst/>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ACA329DC-FE6C-E355-6B38-093FD8EEC821}"/>
                </a:ext>
              </a:extLst>
            </p:cNvPr>
            <p:cNvSpPr/>
            <p:nvPr/>
          </p:nvSpPr>
          <p:spPr>
            <a:xfrm>
              <a:off x="2191894" y="1235457"/>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1.2</a:t>
              </a:r>
              <a:endParaRPr lang="en-GB" sz="1100">
                <a:solidFill>
                  <a:srgbClr val="000000"/>
                </a:solidFill>
                <a:effectLst/>
                <a:latin typeface="Calibri" panose="020F0502020204030204" pitchFamily="34" charset="0"/>
                <a:ea typeface="Calibri" panose="020F0502020204030204" pitchFamily="34" charset="0"/>
              </a:endParaRPr>
            </a:p>
          </p:txBody>
        </p:sp>
        <p:sp>
          <p:nvSpPr>
            <p:cNvPr id="45" name="Rectangle 44">
              <a:extLst>
                <a:ext uri="{FF2B5EF4-FFF2-40B4-BE49-F238E27FC236}">
                  <a16:creationId xmlns:a16="http://schemas.microsoft.com/office/drawing/2014/main" id="{279A58A9-84CD-A456-65C8-A01648C47622}"/>
                </a:ext>
              </a:extLst>
            </p:cNvPr>
            <p:cNvSpPr/>
            <p:nvPr/>
          </p:nvSpPr>
          <p:spPr>
            <a:xfrm>
              <a:off x="3076067" y="1235457"/>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0.7</a:t>
              </a:r>
              <a:endParaRPr lang="en-GB" sz="1100">
                <a:solidFill>
                  <a:srgbClr val="000000"/>
                </a:solidFill>
                <a:effectLst/>
                <a:latin typeface="Calibri" panose="020F0502020204030204" pitchFamily="34" charset="0"/>
                <a:ea typeface="Calibri" panose="020F0502020204030204" pitchFamily="34" charset="0"/>
              </a:endParaRPr>
            </a:p>
          </p:txBody>
        </p:sp>
        <p:sp>
          <p:nvSpPr>
            <p:cNvPr id="46" name="Rectangle 45">
              <a:extLst>
                <a:ext uri="{FF2B5EF4-FFF2-40B4-BE49-F238E27FC236}">
                  <a16:creationId xmlns:a16="http://schemas.microsoft.com/office/drawing/2014/main" id="{F40AC9B9-2BC8-AD93-2412-BDE190DBDAEB}"/>
                </a:ext>
              </a:extLst>
            </p:cNvPr>
            <p:cNvSpPr/>
            <p:nvPr/>
          </p:nvSpPr>
          <p:spPr>
            <a:xfrm>
              <a:off x="1307592" y="1947449"/>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0.0</a:t>
              </a:r>
              <a:endParaRPr lang="en-GB" sz="110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C3431BE8-A7A1-0BDD-B494-80F7F1908734}"/>
                </a:ext>
              </a:extLst>
            </p:cNvPr>
            <p:cNvSpPr/>
            <p:nvPr/>
          </p:nvSpPr>
          <p:spPr>
            <a:xfrm>
              <a:off x="2191893" y="1947449"/>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2.2</a:t>
              </a:r>
              <a:endParaRPr lang="en-GB" sz="1100">
                <a:solidFill>
                  <a:srgbClr val="000000"/>
                </a:solidFill>
                <a:effectLst/>
                <a:latin typeface="Calibri" panose="020F0502020204030204" pitchFamily="34" charset="0"/>
                <a:ea typeface="Calibri" panose="020F0502020204030204" pitchFamily="34" charset="0"/>
              </a:endParaRPr>
            </a:p>
          </p:txBody>
        </p:sp>
        <p:sp>
          <p:nvSpPr>
            <p:cNvPr id="48" name="Rectangle 47">
              <a:extLst>
                <a:ext uri="{FF2B5EF4-FFF2-40B4-BE49-F238E27FC236}">
                  <a16:creationId xmlns:a16="http://schemas.microsoft.com/office/drawing/2014/main" id="{87FF4001-B156-5377-B300-D4BE0BA8B2BC}"/>
                </a:ext>
              </a:extLst>
            </p:cNvPr>
            <p:cNvSpPr/>
            <p:nvPr/>
          </p:nvSpPr>
          <p:spPr>
            <a:xfrm>
              <a:off x="3076067" y="1947449"/>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0.0</a:t>
              </a:r>
              <a:endParaRPr lang="en-GB" sz="1100">
                <a:solidFill>
                  <a:srgbClr val="000000"/>
                </a:solidFill>
                <a:effectLst/>
                <a:latin typeface="Calibri" panose="020F0502020204030204" pitchFamily="34" charset="0"/>
                <a:ea typeface="Calibri" panose="020F0502020204030204" pitchFamily="34" charset="0"/>
              </a:endParaRPr>
            </a:p>
          </p:txBody>
        </p:sp>
        <p:sp>
          <p:nvSpPr>
            <p:cNvPr id="49" name="Shape 876">
              <a:extLst>
                <a:ext uri="{FF2B5EF4-FFF2-40B4-BE49-F238E27FC236}">
                  <a16:creationId xmlns:a16="http://schemas.microsoft.com/office/drawing/2014/main" id="{47CC5F0B-CFC9-021C-DD85-3EF56ECB38F4}"/>
                </a:ext>
              </a:extLst>
            </p:cNvPr>
            <p:cNvSpPr/>
            <p:nvPr/>
          </p:nvSpPr>
          <p:spPr>
            <a:xfrm>
              <a:off x="1902587" y="1848866"/>
              <a:ext cx="4907281" cy="1319785"/>
            </a:xfrm>
            <a:custGeom>
              <a:avLst/>
              <a:gdLst/>
              <a:ahLst/>
              <a:cxnLst/>
              <a:rect l="0" t="0" r="0" b="0"/>
              <a:pathLst>
                <a:path w="4907281" h="1319785">
                  <a:moveTo>
                    <a:pt x="4577335" y="0"/>
                  </a:moveTo>
                  <a:lnTo>
                    <a:pt x="4907281" y="0"/>
                  </a:lnTo>
                  <a:lnTo>
                    <a:pt x="4907281" y="826831"/>
                  </a:lnTo>
                  <a:cubicBezTo>
                    <a:pt x="4907281" y="1099083"/>
                    <a:pt x="4686554" y="1319785"/>
                    <a:pt x="4414394" y="1319785"/>
                  </a:cubicBezTo>
                  <a:lnTo>
                    <a:pt x="657987" y="1319785"/>
                  </a:lnTo>
                  <a:cubicBezTo>
                    <a:pt x="385699" y="1319785"/>
                    <a:pt x="164973" y="1099083"/>
                    <a:pt x="164973" y="826831"/>
                  </a:cubicBezTo>
                  <a:lnTo>
                    <a:pt x="0" y="826831"/>
                  </a:lnTo>
                  <a:lnTo>
                    <a:pt x="329946" y="496890"/>
                  </a:lnTo>
                  <a:lnTo>
                    <a:pt x="659892" y="826831"/>
                  </a:lnTo>
                  <a:lnTo>
                    <a:pt x="494919" y="826831"/>
                  </a:lnTo>
                  <a:cubicBezTo>
                    <a:pt x="494919" y="916863"/>
                    <a:pt x="567944" y="989838"/>
                    <a:pt x="657987" y="989838"/>
                  </a:cubicBezTo>
                  <a:lnTo>
                    <a:pt x="4414394" y="989838"/>
                  </a:lnTo>
                  <a:cubicBezTo>
                    <a:pt x="4504310" y="989838"/>
                    <a:pt x="4577335" y="916853"/>
                    <a:pt x="4577335" y="826831"/>
                  </a:cubicBezTo>
                  <a:lnTo>
                    <a:pt x="4577335" y="0"/>
                  </a:lnTo>
                  <a:close/>
                </a:path>
              </a:pathLst>
            </a:custGeom>
            <a:ln w="0" cap="flat">
              <a:round/>
            </a:ln>
          </p:spPr>
          <p:style>
            <a:lnRef idx="0">
              <a:srgbClr val="000000">
                <a:alpha val="0"/>
              </a:srgbClr>
            </a:lnRef>
            <a:fillRef idx="1">
              <a:srgbClr val="76B900"/>
            </a:fillRef>
            <a:effectRef idx="0">
              <a:scrgbClr r="0" g="0" b="0"/>
            </a:effectRef>
            <a:fontRef idx="none"/>
          </p:style>
          <p:txBody>
            <a:bodyPr/>
            <a:lstStyle/>
            <a:p>
              <a:endParaRPr lang="en-GB"/>
            </a:p>
          </p:txBody>
        </p:sp>
        <p:sp>
          <p:nvSpPr>
            <p:cNvPr id="50" name="Rectangle 49">
              <a:extLst>
                <a:ext uri="{FF2B5EF4-FFF2-40B4-BE49-F238E27FC236}">
                  <a16:creationId xmlns:a16="http://schemas.microsoft.com/office/drawing/2014/main" id="{34CC6518-C50D-09EA-EE48-870AEC7422FA}"/>
                </a:ext>
              </a:extLst>
            </p:cNvPr>
            <p:cNvSpPr/>
            <p:nvPr/>
          </p:nvSpPr>
          <p:spPr>
            <a:xfrm>
              <a:off x="0" y="2440399"/>
              <a:ext cx="176522" cy="39115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51" name="Rectangle 50">
              <a:extLst>
                <a:ext uri="{FF2B5EF4-FFF2-40B4-BE49-F238E27FC236}">
                  <a16:creationId xmlns:a16="http://schemas.microsoft.com/office/drawing/2014/main" id="{4DF983AF-0A52-3C08-2780-497D4B664E90}"/>
                </a:ext>
              </a:extLst>
            </p:cNvPr>
            <p:cNvSpPr/>
            <p:nvPr/>
          </p:nvSpPr>
          <p:spPr>
            <a:xfrm>
              <a:off x="133737" y="2440399"/>
              <a:ext cx="1961958" cy="39115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D Transposed</a:t>
              </a:r>
              <a:endParaRPr lang="en-GB" sz="1100">
                <a:solidFill>
                  <a:srgbClr val="000000"/>
                </a:solidFill>
                <a:effectLst/>
                <a:latin typeface="Calibri" panose="020F0502020204030204" pitchFamily="34" charset="0"/>
                <a:ea typeface="Calibri" panose="020F0502020204030204" pitchFamily="34" charset="0"/>
              </a:endParaRPr>
            </a:p>
          </p:txBody>
        </p:sp>
        <p:sp>
          <p:nvSpPr>
            <p:cNvPr id="52" name="Rectangle 51">
              <a:extLst>
                <a:ext uri="{FF2B5EF4-FFF2-40B4-BE49-F238E27FC236}">
                  <a16:creationId xmlns:a16="http://schemas.microsoft.com/office/drawing/2014/main" id="{5836448E-06E9-2DF3-81C1-07B1065B8B15}"/>
                </a:ext>
              </a:extLst>
            </p:cNvPr>
            <p:cNvSpPr/>
            <p:nvPr/>
          </p:nvSpPr>
          <p:spPr>
            <a:xfrm>
              <a:off x="131068" y="2745787"/>
              <a:ext cx="1790679"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Convolution</a:t>
              </a:r>
              <a:endParaRPr lang="en-GB" sz="1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736242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Convolution Layers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pSp>
        <p:nvGrpSpPr>
          <p:cNvPr id="46" name="Group 45">
            <a:extLst>
              <a:ext uri="{FF2B5EF4-FFF2-40B4-BE49-F238E27FC236}">
                <a16:creationId xmlns:a16="http://schemas.microsoft.com/office/drawing/2014/main" id="{682A78B7-0131-C21F-6F98-B0118CC57E6F}"/>
              </a:ext>
            </a:extLst>
          </p:cNvPr>
          <p:cNvGrpSpPr/>
          <p:nvPr/>
        </p:nvGrpSpPr>
        <p:grpSpPr>
          <a:xfrm>
            <a:off x="1472666" y="1826079"/>
            <a:ext cx="6971030" cy="2918460"/>
            <a:chOff x="0" y="0"/>
            <a:chExt cx="6971412" cy="2918714"/>
          </a:xfrm>
        </p:grpSpPr>
        <p:sp>
          <p:nvSpPr>
            <p:cNvPr id="47" name="Shape 889">
              <a:extLst>
                <a:ext uri="{FF2B5EF4-FFF2-40B4-BE49-F238E27FC236}">
                  <a16:creationId xmlns:a16="http://schemas.microsoft.com/office/drawing/2014/main" id="{69AC97F0-75AA-A77B-4C60-9BB8261817F2}"/>
                </a:ext>
              </a:extLst>
            </p:cNvPr>
            <p:cNvSpPr/>
            <p:nvPr/>
          </p:nvSpPr>
          <p:spPr>
            <a:xfrm>
              <a:off x="1887347" y="0"/>
              <a:ext cx="4977384" cy="1316736"/>
            </a:xfrm>
            <a:custGeom>
              <a:avLst/>
              <a:gdLst/>
              <a:ahLst/>
              <a:cxnLst/>
              <a:rect l="0" t="0" r="0" b="0"/>
              <a:pathLst>
                <a:path w="4977384" h="1316736">
                  <a:moveTo>
                    <a:pt x="491871" y="0"/>
                  </a:moveTo>
                  <a:lnTo>
                    <a:pt x="4320921" y="0"/>
                  </a:lnTo>
                  <a:cubicBezTo>
                    <a:pt x="4592575" y="0"/>
                    <a:pt x="4812792" y="220218"/>
                    <a:pt x="4812792" y="491871"/>
                  </a:cubicBezTo>
                  <a:lnTo>
                    <a:pt x="4812792" y="987552"/>
                  </a:lnTo>
                  <a:lnTo>
                    <a:pt x="4977384" y="987552"/>
                  </a:lnTo>
                  <a:lnTo>
                    <a:pt x="4648201" y="1316736"/>
                  </a:lnTo>
                  <a:lnTo>
                    <a:pt x="4319016" y="987552"/>
                  </a:lnTo>
                  <a:lnTo>
                    <a:pt x="4483608" y="987552"/>
                  </a:lnTo>
                  <a:lnTo>
                    <a:pt x="4483608" y="491871"/>
                  </a:lnTo>
                  <a:cubicBezTo>
                    <a:pt x="4483608" y="401955"/>
                    <a:pt x="4410838" y="329184"/>
                    <a:pt x="4320921" y="329184"/>
                  </a:cubicBezTo>
                  <a:lnTo>
                    <a:pt x="491871" y="329184"/>
                  </a:lnTo>
                  <a:cubicBezTo>
                    <a:pt x="401955" y="329184"/>
                    <a:pt x="329184" y="401955"/>
                    <a:pt x="329184" y="491871"/>
                  </a:cubicBezTo>
                  <a:lnTo>
                    <a:pt x="329184" y="1316736"/>
                  </a:lnTo>
                  <a:lnTo>
                    <a:pt x="0" y="1316736"/>
                  </a:lnTo>
                  <a:lnTo>
                    <a:pt x="0" y="491871"/>
                  </a:lnTo>
                  <a:cubicBezTo>
                    <a:pt x="0" y="220218"/>
                    <a:pt x="220218" y="0"/>
                    <a:pt x="491871" y="0"/>
                  </a:cubicBezTo>
                  <a:close/>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48" name="Shape 10883">
              <a:extLst>
                <a:ext uri="{FF2B5EF4-FFF2-40B4-BE49-F238E27FC236}">
                  <a16:creationId xmlns:a16="http://schemas.microsoft.com/office/drawing/2014/main" id="{F6717904-BF16-7E39-0A49-40529BACEBA4}"/>
                </a:ext>
              </a:extLst>
            </p:cNvPr>
            <p:cNvSpPr/>
            <p:nvPr/>
          </p:nvSpPr>
          <p:spPr>
            <a:xfrm>
              <a:off x="1576451" y="579121"/>
              <a:ext cx="1082040" cy="268223"/>
            </a:xfrm>
            <a:custGeom>
              <a:avLst/>
              <a:gdLst/>
              <a:ahLst/>
              <a:cxnLst/>
              <a:rect l="0" t="0" r="0" b="0"/>
              <a:pathLst>
                <a:path w="1082040" h="268223">
                  <a:moveTo>
                    <a:pt x="0" y="0"/>
                  </a:moveTo>
                  <a:lnTo>
                    <a:pt x="1082040" y="0"/>
                  </a:lnTo>
                  <a:lnTo>
                    <a:pt x="1082040" y="268223"/>
                  </a:lnTo>
                  <a:lnTo>
                    <a:pt x="0" y="268223"/>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GB"/>
            </a:p>
          </p:txBody>
        </p:sp>
        <p:sp>
          <p:nvSpPr>
            <p:cNvPr id="49" name="Shape 10884">
              <a:extLst>
                <a:ext uri="{FF2B5EF4-FFF2-40B4-BE49-F238E27FC236}">
                  <a16:creationId xmlns:a16="http://schemas.microsoft.com/office/drawing/2014/main" id="{9A2EEBFE-F63E-33FB-981C-6162A954F67A}"/>
                </a:ext>
              </a:extLst>
            </p:cNvPr>
            <p:cNvSpPr/>
            <p:nvPr/>
          </p:nvSpPr>
          <p:spPr>
            <a:xfrm>
              <a:off x="72148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0" name="Shape 10885">
              <a:extLst>
                <a:ext uri="{FF2B5EF4-FFF2-40B4-BE49-F238E27FC236}">
                  <a16:creationId xmlns:a16="http://schemas.microsoft.com/office/drawing/2014/main" id="{028B1B1F-D897-AE80-213A-C0DE6C06A5D3}"/>
                </a:ext>
              </a:extLst>
            </p:cNvPr>
            <p:cNvSpPr/>
            <p:nvPr/>
          </p:nvSpPr>
          <p:spPr>
            <a:xfrm>
              <a:off x="160540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1" name="Shape 10886">
              <a:extLst>
                <a:ext uri="{FF2B5EF4-FFF2-40B4-BE49-F238E27FC236}">
                  <a16:creationId xmlns:a16="http://schemas.microsoft.com/office/drawing/2014/main" id="{AF1BFE4D-F125-CAC8-9DF3-C5AE9DE5FB86}"/>
                </a:ext>
              </a:extLst>
            </p:cNvPr>
            <p:cNvSpPr/>
            <p:nvPr/>
          </p:nvSpPr>
          <p:spPr>
            <a:xfrm>
              <a:off x="248932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2" name="Shape 10887">
              <a:extLst>
                <a:ext uri="{FF2B5EF4-FFF2-40B4-BE49-F238E27FC236}">
                  <a16:creationId xmlns:a16="http://schemas.microsoft.com/office/drawing/2014/main" id="{3557100E-F6C7-228B-3048-1E8EFD6477CF}"/>
                </a:ext>
              </a:extLst>
            </p:cNvPr>
            <p:cNvSpPr/>
            <p:nvPr/>
          </p:nvSpPr>
          <p:spPr>
            <a:xfrm>
              <a:off x="72148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3" name="Shape 10888">
              <a:extLst>
                <a:ext uri="{FF2B5EF4-FFF2-40B4-BE49-F238E27FC236}">
                  <a16:creationId xmlns:a16="http://schemas.microsoft.com/office/drawing/2014/main" id="{9BEEFF40-379D-E07D-BC7A-4174D329A132}"/>
                </a:ext>
              </a:extLst>
            </p:cNvPr>
            <p:cNvSpPr/>
            <p:nvPr/>
          </p:nvSpPr>
          <p:spPr>
            <a:xfrm>
              <a:off x="160540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4" name="Shape 10889">
              <a:extLst>
                <a:ext uri="{FF2B5EF4-FFF2-40B4-BE49-F238E27FC236}">
                  <a16:creationId xmlns:a16="http://schemas.microsoft.com/office/drawing/2014/main" id="{ABAE2EBD-361B-173F-4EDE-FE383D6CF3FF}"/>
                </a:ext>
              </a:extLst>
            </p:cNvPr>
            <p:cNvSpPr/>
            <p:nvPr/>
          </p:nvSpPr>
          <p:spPr>
            <a:xfrm>
              <a:off x="248932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5" name="Shape 10890">
              <a:extLst>
                <a:ext uri="{FF2B5EF4-FFF2-40B4-BE49-F238E27FC236}">
                  <a16:creationId xmlns:a16="http://schemas.microsoft.com/office/drawing/2014/main" id="{8070C94B-A376-8FC6-50A1-2BA7054EA868}"/>
                </a:ext>
              </a:extLst>
            </p:cNvPr>
            <p:cNvSpPr/>
            <p:nvPr/>
          </p:nvSpPr>
          <p:spPr>
            <a:xfrm>
              <a:off x="72148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6" name="Shape 10891">
              <a:extLst>
                <a:ext uri="{FF2B5EF4-FFF2-40B4-BE49-F238E27FC236}">
                  <a16:creationId xmlns:a16="http://schemas.microsoft.com/office/drawing/2014/main" id="{B7455635-969E-F9C5-8731-557B7A7287D7}"/>
                </a:ext>
              </a:extLst>
            </p:cNvPr>
            <p:cNvSpPr/>
            <p:nvPr/>
          </p:nvSpPr>
          <p:spPr>
            <a:xfrm>
              <a:off x="160540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57" name="Shape 10892">
              <a:extLst>
                <a:ext uri="{FF2B5EF4-FFF2-40B4-BE49-F238E27FC236}">
                  <a16:creationId xmlns:a16="http://schemas.microsoft.com/office/drawing/2014/main" id="{27CB9802-F085-8A1B-7E0D-0B172534FC51}"/>
                </a:ext>
              </a:extLst>
            </p:cNvPr>
            <p:cNvSpPr/>
            <p:nvPr/>
          </p:nvSpPr>
          <p:spPr>
            <a:xfrm>
              <a:off x="248932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8" name="Shape 900">
              <a:extLst>
                <a:ext uri="{FF2B5EF4-FFF2-40B4-BE49-F238E27FC236}">
                  <a16:creationId xmlns:a16="http://schemas.microsoft.com/office/drawing/2014/main" id="{92FB7462-CF25-266F-6FAA-0462EF608C68}"/>
                </a:ext>
              </a:extLst>
            </p:cNvPr>
            <p:cNvSpPr/>
            <p:nvPr/>
          </p:nvSpPr>
          <p:spPr>
            <a:xfrm>
              <a:off x="160540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59" name="Shape 901">
              <a:extLst>
                <a:ext uri="{FF2B5EF4-FFF2-40B4-BE49-F238E27FC236}">
                  <a16:creationId xmlns:a16="http://schemas.microsoft.com/office/drawing/2014/main" id="{4B724CB4-4391-2E03-19C3-B20F5CF2940E}"/>
                </a:ext>
              </a:extLst>
            </p:cNvPr>
            <p:cNvSpPr/>
            <p:nvPr/>
          </p:nvSpPr>
          <p:spPr>
            <a:xfrm>
              <a:off x="160540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0" name="Shape 902">
              <a:extLst>
                <a:ext uri="{FF2B5EF4-FFF2-40B4-BE49-F238E27FC236}">
                  <a16:creationId xmlns:a16="http://schemas.microsoft.com/office/drawing/2014/main" id="{4B849C37-0507-4ABD-A28A-58E580E4EF27}"/>
                </a:ext>
              </a:extLst>
            </p:cNvPr>
            <p:cNvSpPr/>
            <p:nvPr/>
          </p:nvSpPr>
          <p:spPr>
            <a:xfrm>
              <a:off x="248932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1" name="Shape 903">
              <a:extLst>
                <a:ext uri="{FF2B5EF4-FFF2-40B4-BE49-F238E27FC236}">
                  <a16:creationId xmlns:a16="http://schemas.microsoft.com/office/drawing/2014/main" id="{0A57E5A6-230A-2D0B-53A3-FA7277E31460}"/>
                </a:ext>
              </a:extLst>
            </p:cNvPr>
            <p:cNvSpPr/>
            <p:nvPr/>
          </p:nvSpPr>
          <p:spPr>
            <a:xfrm>
              <a:off x="248932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2" name="Shape 904">
              <a:extLst>
                <a:ext uri="{FF2B5EF4-FFF2-40B4-BE49-F238E27FC236}">
                  <a16:creationId xmlns:a16="http://schemas.microsoft.com/office/drawing/2014/main" id="{D36F4629-CCCE-0D5B-A9E4-74190591459E}"/>
                </a:ext>
              </a:extLst>
            </p:cNvPr>
            <p:cNvSpPr/>
            <p:nvPr/>
          </p:nvSpPr>
          <p:spPr>
            <a:xfrm>
              <a:off x="715137" y="14899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3" name="Shape 905">
              <a:extLst>
                <a:ext uri="{FF2B5EF4-FFF2-40B4-BE49-F238E27FC236}">
                  <a16:creationId xmlns:a16="http://schemas.microsoft.com/office/drawing/2014/main" id="{3D25811E-AEDE-1B1C-CD1E-8FF0858BAB8B}"/>
                </a:ext>
              </a:extLst>
            </p:cNvPr>
            <p:cNvSpPr/>
            <p:nvPr/>
          </p:nvSpPr>
          <p:spPr>
            <a:xfrm>
              <a:off x="715137" y="22011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4" name="Shape 906">
              <a:extLst>
                <a:ext uri="{FF2B5EF4-FFF2-40B4-BE49-F238E27FC236}">
                  <a16:creationId xmlns:a16="http://schemas.microsoft.com/office/drawing/2014/main" id="{3AD3AB5C-6765-5EA3-C5CE-96DAD06DFFB3}"/>
                </a:ext>
              </a:extLst>
            </p:cNvPr>
            <p:cNvSpPr/>
            <p:nvPr/>
          </p:nvSpPr>
          <p:spPr>
            <a:xfrm>
              <a:off x="72148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5" name="Shape 907">
              <a:extLst>
                <a:ext uri="{FF2B5EF4-FFF2-40B4-BE49-F238E27FC236}">
                  <a16:creationId xmlns:a16="http://schemas.microsoft.com/office/drawing/2014/main" id="{2AFC8CFC-1181-79F7-FFA4-B0CA30B8E33E}"/>
                </a:ext>
              </a:extLst>
            </p:cNvPr>
            <p:cNvSpPr/>
            <p:nvPr/>
          </p:nvSpPr>
          <p:spPr>
            <a:xfrm>
              <a:off x="72148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6" name="Shape 908">
              <a:extLst>
                <a:ext uri="{FF2B5EF4-FFF2-40B4-BE49-F238E27FC236}">
                  <a16:creationId xmlns:a16="http://schemas.microsoft.com/office/drawing/2014/main" id="{6954DB37-8ABE-4475-9C38-6A8B24416F1C}"/>
                </a:ext>
              </a:extLst>
            </p:cNvPr>
            <p:cNvSpPr/>
            <p:nvPr/>
          </p:nvSpPr>
          <p:spPr>
            <a:xfrm>
              <a:off x="337324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7" name="Shape 909">
              <a:extLst>
                <a:ext uri="{FF2B5EF4-FFF2-40B4-BE49-F238E27FC236}">
                  <a16:creationId xmlns:a16="http://schemas.microsoft.com/office/drawing/2014/main" id="{CA522B7F-2648-266C-18C6-B39E92CA8F87}"/>
                </a:ext>
              </a:extLst>
            </p:cNvPr>
            <p:cNvSpPr/>
            <p:nvPr/>
          </p:nvSpPr>
          <p:spPr>
            <a:xfrm>
              <a:off x="337324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8" name="Shape 910">
              <a:extLst>
                <a:ext uri="{FF2B5EF4-FFF2-40B4-BE49-F238E27FC236}">
                  <a16:creationId xmlns:a16="http://schemas.microsoft.com/office/drawing/2014/main" id="{E5467E63-F888-A792-5FA8-5D208DC8104C}"/>
                </a:ext>
              </a:extLst>
            </p:cNvPr>
            <p:cNvSpPr/>
            <p:nvPr/>
          </p:nvSpPr>
          <p:spPr>
            <a:xfrm>
              <a:off x="715137" y="7787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9" name="Shape 911">
              <a:extLst>
                <a:ext uri="{FF2B5EF4-FFF2-40B4-BE49-F238E27FC236}">
                  <a16:creationId xmlns:a16="http://schemas.microsoft.com/office/drawing/2014/main" id="{6984125D-5B85-38D8-8B36-5D2F13A6B63A}"/>
                </a:ext>
              </a:extLst>
            </p:cNvPr>
            <p:cNvSpPr/>
            <p:nvPr/>
          </p:nvSpPr>
          <p:spPr>
            <a:xfrm>
              <a:off x="715137" y="29123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70" name="Rectangle 69">
              <a:extLst>
                <a:ext uri="{FF2B5EF4-FFF2-40B4-BE49-F238E27FC236}">
                  <a16:creationId xmlns:a16="http://schemas.microsoft.com/office/drawing/2014/main" id="{578485F3-9219-4224-14DB-BB67C4FA2665}"/>
                </a:ext>
              </a:extLst>
            </p:cNvPr>
            <p:cNvSpPr/>
            <p:nvPr/>
          </p:nvSpPr>
          <p:spPr>
            <a:xfrm>
              <a:off x="1061085" y="1006712"/>
              <a:ext cx="273229"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1" name="Rectangle 70">
              <a:extLst>
                <a:ext uri="{FF2B5EF4-FFF2-40B4-BE49-F238E27FC236}">
                  <a16:creationId xmlns:a16="http://schemas.microsoft.com/office/drawing/2014/main" id="{86133BF6-8BD6-0EE2-FF67-7CDCC922B787}"/>
                </a:ext>
              </a:extLst>
            </p:cNvPr>
            <p:cNvSpPr/>
            <p:nvPr/>
          </p:nvSpPr>
          <p:spPr>
            <a:xfrm>
              <a:off x="1945263"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.8</a:t>
              </a:r>
              <a:endParaRPr lang="en-GB" sz="1100">
                <a:solidFill>
                  <a:srgbClr val="000000"/>
                </a:solidFill>
                <a:effectLst/>
                <a:latin typeface="Calibri" panose="020F0502020204030204" pitchFamily="34" charset="0"/>
                <a:ea typeface="Calibri" panose="020F0502020204030204" pitchFamily="34" charset="0"/>
              </a:endParaRPr>
            </a:p>
          </p:txBody>
        </p:sp>
        <p:sp>
          <p:nvSpPr>
            <p:cNvPr id="72" name="Rectangle 71">
              <a:extLst>
                <a:ext uri="{FF2B5EF4-FFF2-40B4-BE49-F238E27FC236}">
                  <a16:creationId xmlns:a16="http://schemas.microsoft.com/office/drawing/2014/main" id="{BF8FD610-3F73-44C9-F965-60F083D78845}"/>
                </a:ext>
              </a:extLst>
            </p:cNvPr>
            <p:cNvSpPr/>
            <p:nvPr/>
          </p:nvSpPr>
          <p:spPr>
            <a:xfrm>
              <a:off x="2829437"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.6</a:t>
              </a:r>
              <a:endParaRPr lang="en-GB" sz="1100">
                <a:solidFill>
                  <a:srgbClr val="000000"/>
                </a:solidFill>
                <a:effectLst/>
                <a:latin typeface="Calibri" panose="020F0502020204030204" pitchFamily="34" charset="0"/>
                <a:ea typeface="Calibri" panose="020F0502020204030204" pitchFamily="34" charset="0"/>
              </a:endParaRPr>
            </a:p>
          </p:txBody>
        </p:sp>
        <p:sp>
          <p:nvSpPr>
            <p:cNvPr id="73" name="Rectangle 72">
              <a:extLst>
                <a:ext uri="{FF2B5EF4-FFF2-40B4-BE49-F238E27FC236}">
                  <a16:creationId xmlns:a16="http://schemas.microsoft.com/office/drawing/2014/main" id="{198479B7-6B22-2C4E-774A-21FDE13DFA82}"/>
                </a:ext>
              </a:extLst>
            </p:cNvPr>
            <p:cNvSpPr/>
            <p:nvPr/>
          </p:nvSpPr>
          <p:spPr>
            <a:xfrm>
              <a:off x="1061085" y="1717750"/>
              <a:ext cx="273438"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.7</a:t>
              </a:r>
              <a:endParaRPr lang="en-GB" sz="1100">
                <a:solidFill>
                  <a:srgbClr val="000000"/>
                </a:solidFill>
                <a:effectLst/>
                <a:latin typeface="Calibri" panose="020F0502020204030204" pitchFamily="34" charset="0"/>
                <a:ea typeface="Calibri" panose="020F0502020204030204" pitchFamily="34" charset="0"/>
              </a:endParaRPr>
            </a:p>
          </p:txBody>
        </p:sp>
        <p:sp>
          <p:nvSpPr>
            <p:cNvPr id="74" name="Rectangle 73">
              <a:extLst>
                <a:ext uri="{FF2B5EF4-FFF2-40B4-BE49-F238E27FC236}">
                  <a16:creationId xmlns:a16="http://schemas.microsoft.com/office/drawing/2014/main" id="{82164767-F44C-1254-C0E1-82C8E6FC42F9}"/>
                </a:ext>
              </a:extLst>
            </p:cNvPr>
            <p:cNvSpPr/>
            <p:nvPr/>
          </p:nvSpPr>
          <p:spPr>
            <a:xfrm>
              <a:off x="1945263"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75" name="Rectangle 74">
              <a:extLst>
                <a:ext uri="{FF2B5EF4-FFF2-40B4-BE49-F238E27FC236}">
                  <a16:creationId xmlns:a16="http://schemas.microsoft.com/office/drawing/2014/main" id="{62797B9F-E7A6-5195-A796-62B15C110F51}"/>
                </a:ext>
              </a:extLst>
            </p:cNvPr>
            <p:cNvSpPr/>
            <p:nvPr/>
          </p:nvSpPr>
          <p:spPr>
            <a:xfrm>
              <a:off x="2829435"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76" name="Rectangle 75">
              <a:extLst>
                <a:ext uri="{FF2B5EF4-FFF2-40B4-BE49-F238E27FC236}">
                  <a16:creationId xmlns:a16="http://schemas.microsoft.com/office/drawing/2014/main" id="{78EB7E74-5E38-CC48-421F-514C6814542C}"/>
                </a:ext>
              </a:extLst>
            </p:cNvPr>
            <p:cNvSpPr/>
            <p:nvPr/>
          </p:nvSpPr>
          <p:spPr>
            <a:xfrm>
              <a:off x="1061085" y="2429747"/>
              <a:ext cx="273229"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7" name="Rectangle 76">
              <a:extLst>
                <a:ext uri="{FF2B5EF4-FFF2-40B4-BE49-F238E27FC236}">
                  <a16:creationId xmlns:a16="http://schemas.microsoft.com/office/drawing/2014/main" id="{897A1170-71F9-D78B-3368-1CCFDFCD4C7D}"/>
                </a:ext>
              </a:extLst>
            </p:cNvPr>
            <p:cNvSpPr/>
            <p:nvPr/>
          </p:nvSpPr>
          <p:spPr>
            <a:xfrm>
              <a:off x="1945263"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78" name="Rectangle 77">
              <a:extLst>
                <a:ext uri="{FF2B5EF4-FFF2-40B4-BE49-F238E27FC236}">
                  <a16:creationId xmlns:a16="http://schemas.microsoft.com/office/drawing/2014/main" id="{350C4FAC-4036-AA3B-2639-86F358971E31}"/>
                </a:ext>
              </a:extLst>
            </p:cNvPr>
            <p:cNvSpPr/>
            <p:nvPr/>
          </p:nvSpPr>
          <p:spPr>
            <a:xfrm>
              <a:off x="2829437"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9" name="Shape 10893">
              <a:extLst>
                <a:ext uri="{FF2B5EF4-FFF2-40B4-BE49-F238E27FC236}">
                  <a16:creationId xmlns:a16="http://schemas.microsoft.com/office/drawing/2014/main" id="{53A9BA5A-3509-29A0-3614-F449D3442BD6}"/>
                </a:ext>
              </a:extLst>
            </p:cNvPr>
            <p:cNvSpPr/>
            <p:nvPr/>
          </p:nvSpPr>
          <p:spPr>
            <a:xfrm>
              <a:off x="6026532" y="1374648"/>
              <a:ext cx="944880" cy="944880"/>
            </a:xfrm>
            <a:custGeom>
              <a:avLst/>
              <a:gdLst/>
              <a:ahLst/>
              <a:cxnLst/>
              <a:rect l="0" t="0" r="0" b="0"/>
              <a:pathLst>
                <a:path w="944880" h="944880">
                  <a:moveTo>
                    <a:pt x="0" y="0"/>
                  </a:moveTo>
                  <a:lnTo>
                    <a:pt x="944880" y="0"/>
                  </a:lnTo>
                  <a:lnTo>
                    <a:pt x="944880" y="944880"/>
                  </a:lnTo>
                  <a:lnTo>
                    <a:pt x="0" y="944880"/>
                  </a:lnTo>
                  <a:lnTo>
                    <a:pt x="0" y="0"/>
                  </a:lnTo>
                </a:path>
              </a:pathLst>
            </a:custGeom>
            <a:ln w="0" cap="flat">
              <a:round/>
            </a:ln>
          </p:spPr>
          <p:style>
            <a:lnRef idx="0">
              <a:srgbClr val="000000">
                <a:alpha val="0"/>
              </a:srgbClr>
            </a:lnRef>
            <a:fillRef idx="1">
              <a:srgbClr val="D0FF7D"/>
            </a:fillRef>
            <a:effectRef idx="0">
              <a:scrgbClr r="0" g="0" b="0"/>
            </a:effectRef>
            <a:fontRef idx="none"/>
          </p:style>
          <p:txBody>
            <a:bodyPr/>
            <a:lstStyle/>
            <a:p>
              <a:endParaRPr lang="en-GB"/>
            </a:p>
          </p:txBody>
        </p:sp>
        <p:sp>
          <p:nvSpPr>
            <p:cNvPr id="80" name="Rectangle 79">
              <a:extLst>
                <a:ext uri="{FF2B5EF4-FFF2-40B4-BE49-F238E27FC236}">
                  <a16:creationId xmlns:a16="http://schemas.microsoft.com/office/drawing/2014/main" id="{A6D06F44-3A8B-F88D-6368-114F61463DAC}"/>
                </a:ext>
              </a:extLst>
            </p:cNvPr>
            <p:cNvSpPr/>
            <p:nvPr/>
          </p:nvSpPr>
          <p:spPr>
            <a:xfrm>
              <a:off x="6396228" y="1717752"/>
              <a:ext cx="273032" cy="353500"/>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81" name="Rectangle 80">
              <a:extLst>
                <a:ext uri="{FF2B5EF4-FFF2-40B4-BE49-F238E27FC236}">
                  <a16:creationId xmlns:a16="http://schemas.microsoft.com/office/drawing/2014/main" id="{B06D9879-DAB6-D179-78B0-E5CF02CA8E67}"/>
                </a:ext>
              </a:extLst>
            </p:cNvPr>
            <p:cNvSpPr/>
            <p:nvPr/>
          </p:nvSpPr>
          <p:spPr>
            <a:xfrm>
              <a:off x="0" y="104468"/>
              <a:ext cx="1768142"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Max Pooling</a:t>
              </a:r>
              <a:endParaRPr lang="en-GB" sz="1100">
                <a:solidFill>
                  <a:srgbClr val="000000"/>
                </a:solidFill>
                <a:effectLst/>
                <a:latin typeface="Calibri" panose="020F0502020204030204" pitchFamily="34" charset="0"/>
                <a:ea typeface="Calibri" panose="020F0502020204030204" pitchFamily="34" charset="0"/>
              </a:endParaRPr>
            </a:p>
          </p:txBody>
        </p:sp>
      </p:grpSp>
      <p:sp>
        <p:nvSpPr>
          <p:cNvPr id="82" name="Rectangle 98">
            <a:extLst>
              <a:ext uri="{FF2B5EF4-FFF2-40B4-BE49-F238E27FC236}">
                <a16:creationId xmlns:a16="http://schemas.microsoft.com/office/drawing/2014/main" id="{97EC96BB-5F09-694E-860D-77E65080314B}"/>
              </a:ext>
            </a:extLst>
          </p:cNvPr>
          <p:cNvSpPr>
            <a:spLocks noChangeArrowheads="1"/>
          </p:cNvSpPr>
          <p:nvPr/>
        </p:nvSpPr>
        <p:spPr bwMode="auto">
          <a:xfrm>
            <a:off x="1472666" y="52011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Finish the CNN, replace “FIXME”</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9577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Max Pooling Layer</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pSp>
        <p:nvGrpSpPr>
          <p:cNvPr id="46" name="Group 45">
            <a:extLst>
              <a:ext uri="{FF2B5EF4-FFF2-40B4-BE49-F238E27FC236}">
                <a16:creationId xmlns:a16="http://schemas.microsoft.com/office/drawing/2014/main" id="{682A78B7-0131-C21F-6F98-B0118CC57E6F}"/>
              </a:ext>
            </a:extLst>
          </p:cNvPr>
          <p:cNvGrpSpPr/>
          <p:nvPr/>
        </p:nvGrpSpPr>
        <p:grpSpPr>
          <a:xfrm>
            <a:off x="1472666" y="1826079"/>
            <a:ext cx="6971030" cy="2918460"/>
            <a:chOff x="0" y="0"/>
            <a:chExt cx="6971412" cy="2918714"/>
          </a:xfrm>
        </p:grpSpPr>
        <p:sp>
          <p:nvSpPr>
            <p:cNvPr id="47" name="Shape 889">
              <a:extLst>
                <a:ext uri="{FF2B5EF4-FFF2-40B4-BE49-F238E27FC236}">
                  <a16:creationId xmlns:a16="http://schemas.microsoft.com/office/drawing/2014/main" id="{69AC97F0-75AA-A77B-4C60-9BB8261817F2}"/>
                </a:ext>
              </a:extLst>
            </p:cNvPr>
            <p:cNvSpPr/>
            <p:nvPr/>
          </p:nvSpPr>
          <p:spPr>
            <a:xfrm>
              <a:off x="1887347" y="0"/>
              <a:ext cx="4977384" cy="1316736"/>
            </a:xfrm>
            <a:custGeom>
              <a:avLst/>
              <a:gdLst/>
              <a:ahLst/>
              <a:cxnLst/>
              <a:rect l="0" t="0" r="0" b="0"/>
              <a:pathLst>
                <a:path w="4977384" h="1316736">
                  <a:moveTo>
                    <a:pt x="491871" y="0"/>
                  </a:moveTo>
                  <a:lnTo>
                    <a:pt x="4320921" y="0"/>
                  </a:lnTo>
                  <a:cubicBezTo>
                    <a:pt x="4592575" y="0"/>
                    <a:pt x="4812792" y="220218"/>
                    <a:pt x="4812792" y="491871"/>
                  </a:cubicBezTo>
                  <a:lnTo>
                    <a:pt x="4812792" y="987552"/>
                  </a:lnTo>
                  <a:lnTo>
                    <a:pt x="4977384" y="987552"/>
                  </a:lnTo>
                  <a:lnTo>
                    <a:pt x="4648201" y="1316736"/>
                  </a:lnTo>
                  <a:lnTo>
                    <a:pt x="4319016" y="987552"/>
                  </a:lnTo>
                  <a:lnTo>
                    <a:pt x="4483608" y="987552"/>
                  </a:lnTo>
                  <a:lnTo>
                    <a:pt x="4483608" y="491871"/>
                  </a:lnTo>
                  <a:cubicBezTo>
                    <a:pt x="4483608" y="401955"/>
                    <a:pt x="4410838" y="329184"/>
                    <a:pt x="4320921" y="329184"/>
                  </a:cubicBezTo>
                  <a:lnTo>
                    <a:pt x="491871" y="329184"/>
                  </a:lnTo>
                  <a:cubicBezTo>
                    <a:pt x="401955" y="329184"/>
                    <a:pt x="329184" y="401955"/>
                    <a:pt x="329184" y="491871"/>
                  </a:cubicBezTo>
                  <a:lnTo>
                    <a:pt x="329184" y="1316736"/>
                  </a:lnTo>
                  <a:lnTo>
                    <a:pt x="0" y="1316736"/>
                  </a:lnTo>
                  <a:lnTo>
                    <a:pt x="0" y="491871"/>
                  </a:lnTo>
                  <a:cubicBezTo>
                    <a:pt x="0" y="220218"/>
                    <a:pt x="220218" y="0"/>
                    <a:pt x="491871" y="0"/>
                  </a:cubicBezTo>
                  <a:close/>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48" name="Shape 10883">
              <a:extLst>
                <a:ext uri="{FF2B5EF4-FFF2-40B4-BE49-F238E27FC236}">
                  <a16:creationId xmlns:a16="http://schemas.microsoft.com/office/drawing/2014/main" id="{F6717904-BF16-7E39-0A49-40529BACEBA4}"/>
                </a:ext>
              </a:extLst>
            </p:cNvPr>
            <p:cNvSpPr/>
            <p:nvPr/>
          </p:nvSpPr>
          <p:spPr>
            <a:xfrm>
              <a:off x="1576451" y="579121"/>
              <a:ext cx="1082040" cy="268223"/>
            </a:xfrm>
            <a:custGeom>
              <a:avLst/>
              <a:gdLst/>
              <a:ahLst/>
              <a:cxnLst/>
              <a:rect l="0" t="0" r="0" b="0"/>
              <a:pathLst>
                <a:path w="1082040" h="268223">
                  <a:moveTo>
                    <a:pt x="0" y="0"/>
                  </a:moveTo>
                  <a:lnTo>
                    <a:pt x="1082040" y="0"/>
                  </a:lnTo>
                  <a:lnTo>
                    <a:pt x="1082040" y="268223"/>
                  </a:lnTo>
                  <a:lnTo>
                    <a:pt x="0" y="268223"/>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GB"/>
            </a:p>
          </p:txBody>
        </p:sp>
        <p:sp>
          <p:nvSpPr>
            <p:cNvPr id="49" name="Shape 10884">
              <a:extLst>
                <a:ext uri="{FF2B5EF4-FFF2-40B4-BE49-F238E27FC236}">
                  <a16:creationId xmlns:a16="http://schemas.microsoft.com/office/drawing/2014/main" id="{9A2EEBFE-F63E-33FB-981C-6162A954F67A}"/>
                </a:ext>
              </a:extLst>
            </p:cNvPr>
            <p:cNvSpPr/>
            <p:nvPr/>
          </p:nvSpPr>
          <p:spPr>
            <a:xfrm>
              <a:off x="72148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0" name="Shape 10885">
              <a:extLst>
                <a:ext uri="{FF2B5EF4-FFF2-40B4-BE49-F238E27FC236}">
                  <a16:creationId xmlns:a16="http://schemas.microsoft.com/office/drawing/2014/main" id="{028B1B1F-D897-AE80-213A-C0DE6C06A5D3}"/>
                </a:ext>
              </a:extLst>
            </p:cNvPr>
            <p:cNvSpPr/>
            <p:nvPr/>
          </p:nvSpPr>
          <p:spPr>
            <a:xfrm>
              <a:off x="160540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1" name="Shape 10886">
              <a:extLst>
                <a:ext uri="{FF2B5EF4-FFF2-40B4-BE49-F238E27FC236}">
                  <a16:creationId xmlns:a16="http://schemas.microsoft.com/office/drawing/2014/main" id="{AF1BFE4D-F125-CAC8-9DF3-C5AE9DE5FB86}"/>
                </a:ext>
              </a:extLst>
            </p:cNvPr>
            <p:cNvSpPr/>
            <p:nvPr/>
          </p:nvSpPr>
          <p:spPr>
            <a:xfrm>
              <a:off x="248932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2" name="Shape 10887">
              <a:extLst>
                <a:ext uri="{FF2B5EF4-FFF2-40B4-BE49-F238E27FC236}">
                  <a16:creationId xmlns:a16="http://schemas.microsoft.com/office/drawing/2014/main" id="{3557100E-F6C7-228B-3048-1E8EFD6477CF}"/>
                </a:ext>
              </a:extLst>
            </p:cNvPr>
            <p:cNvSpPr/>
            <p:nvPr/>
          </p:nvSpPr>
          <p:spPr>
            <a:xfrm>
              <a:off x="72148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3" name="Shape 10888">
              <a:extLst>
                <a:ext uri="{FF2B5EF4-FFF2-40B4-BE49-F238E27FC236}">
                  <a16:creationId xmlns:a16="http://schemas.microsoft.com/office/drawing/2014/main" id="{9BEEFF40-379D-E07D-BC7A-4174D329A132}"/>
                </a:ext>
              </a:extLst>
            </p:cNvPr>
            <p:cNvSpPr/>
            <p:nvPr/>
          </p:nvSpPr>
          <p:spPr>
            <a:xfrm>
              <a:off x="160540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4" name="Shape 10889">
              <a:extLst>
                <a:ext uri="{FF2B5EF4-FFF2-40B4-BE49-F238E27FC236}">
                  <a16:creationId xmlns:a16="http://schemas.microsoft.com/office/drawing/2014/main" id="{ABAE2EBD-361B-173F-4EDE-FE383D6CF3FF}"/>
                </a:ext>
              </a:extLst>
            </p:cNvPr>
            <p:cNvSpPr/>
            <p:nvPr/>
          </p:nvSpPr>
          <p:spPr>
            <a:xfrm>
              <a:off x="248932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5" name="Shape 10890">
              <a:extLst>
                <a:ext uri="{FF2B5EF4-FFF2-40B4-BE49-F238E27FC236}">
                  <a16:creationId xmlns:a16="http://schemas.microsoft.com/office/drawing/2014/main" id="{8070C94B-A376-8FC6-50A1-2BA7054EA868}"/>
                </a:ext>
              </a:extLst>
            </p:cNvPr>
            <p:cNvSpPr/>
            <p:nvPr/>
          </p:nvSpPr>
          <p:spPr>
            <a:xfrm>
              <a:off x="72148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6" name="Shape 10891">
              <a:extLst>
                <a:ext uri="{FF2B5EF4-FFF2-40B4-BE49-F238E27FC236}">
                  <a16:creationId xmlns:a16="http://schemas.microsoft.com/office/drawing/2014/main" id="{B7455635-969E-F9C5-8731-557B7A7287D7}"/>
                </a:ext>
              </a:extLst>
            </p:cNvPr>
            <p:cNvSpPr/>
            <p:nvPr/>
          </p:nvSpPr>
          <p:spPr>
            <a:xfrm>
              <a:off x="160540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57" name="Shape 10892">
              <a:extLst>
                <a:ext uri="{FF2B5EF4-FFF2-40B4-BE49-F238E27FC236}">
                  <a16:creationId xmlns:a16="http://schemas.microsoft.com/office/drawing/2014/main" id="{27CB9802-F085-8A1B-7E0D-0B172534FC51}"/>
                </a:ext>
              </a:extLst>
            </p:cNvPr>
            <p:cNvSpPr/>
            <p:nvPr/>
          </p:nvSpPr>
          <p:spPr>
            <a:xfrm>
              <a:off x="248932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8" name="Shape 900">
              <a:extLst>
                <a:ext uri="{FF2B5EF4-FFF2-40B4-BE49-F238E27FC236}">
                  <a16:creationId xmlns:a16="http://schemas.microsoft.com/office/drawing/2014/main" id="{92FB7462-CF25-266F-6FAA-0462EF608C68}"/>
                </a:ext>
              </a:extLst>
            </p:cNvPr>
            <p:cNvSpPr/>
            <p:nvPr/>
          </p:nvSpPr>
          <p:spPr>
            <a:xfrm>
              <a:off x="160540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59" name="Shape 901">
              <a:extLst>
                <a:ext uri="{FF2B5EF4-FFF2-40B4-BE49-F238E27FC236}">
                  <a16:creationId xmlns:a16="http://schemas.microsoft.com/office/drawing/2014/main" id="{4B724CB4-4391-2E03-19C3-B20F5CF2940E}"/>
                </a:ext>
              </a:extLst>
            </p:cNvPr>
            <p:cNvSpPr/>
            <p:nvPr/>
          </p:nvSpPr>
          <p:spPr>
            <a:xfrm>
              <a:off x="160540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0" name="Shape 902">
              <a:extLst>
                <a:ext uri="{FF2B5EF4-FFF2-40B4-BE49-F238E27FC236}">
                  <a16:creationId xmlns:a16="http://schemas.microsoft.com/office/drawing/2014/main" id="{4B849C37-0507-4ABD-A28A-58E580E4EF27}"/>
                </a:ext>
              </a:extLst>
            </p:cNvPr>
            <p:cNvSpPr/>
            <p:nvPr/>
          </p:nvSpPr>
          <p:spPr>
            <a:xfrm>
              <a:off x="248932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1" name="Shape 903">
              <a:extLst>
                <a:ext uri="{FF2B5EF4-FFF2-40B4-BE49-F238E27FC236}">
                  <a16:creationId xmlns:a16="http://schemas.microsoft.com/office/drawing/2014/main" id="{0A57E5A6-230A-2D0B-53A3-FA7277E31460}"/>
                </a:ext>
              </a:extLst>
            </p:cNvPr>
            <p:cNvSpPr/>
            <p:nvPr/>
          </p:nvSpPr>
          <p:spPr>
            <a:xfrm>
              <a:off x="248932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2" name="Shape 904">
              <a:extLst>
                <a:ext uri="{FF2B5EF4-FFF2-40B4-BE49-F238E27FC236}">
                  <a16:creationId xmlns:a16="http://schemas.microsoft.com/office/drawing/2014/main" id="{D36F4629-CCCE-0D5B-A9E4-74190591459E}"/>
                </a:ext>
              </a:extLst>
            </p:cNvPr>
            <p:cNvSpPr/>
            <p:nvPr/>
          </p:nvSpPr>
          <p:spPr>
            <a:xfrm>
              <a:off x="715137" y="14899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3" name="Shape 905">
              <a:extLst>
                <a:ext uri="{FF2B5EF4-FFF2-40B4-BE49-F238E27FC236}">
                  <a16:creationId xmlns:a16="http://schemas.microsoft.com/office/drawing/2014/main" id="{3D25811E-AEDE-1B1C-CD1E-8FF0858BAB8B}"/>
                </a:ext>
              </a:extLst>
            </p:cNvPr>
            <p:cNvSpPr/>
            <p:nvPr/>
          </p:nvSpPr>
          <p:spPr>
            <a:xfrm>
              <a:off x="715137" y="22011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4" name="Shape 906">
              <a:extLst>
                <a:ext uri="{FF2B5EF4-FFF2-40B4-BE49-F238E27FC236}">
                  <a16:creationId xmlns:a16="http://schemas.microsoft.com/office/drawing/2014/main" id="{3AD3AB5C-6765-5EA3-C5CE-96DAD06DFFB3}"/>
                </a:ext>
              </a:extLst>
            </p:cNvPr>
            <p:cNvSpPr/>
            <p:nvPr/>
          </p:nvSpPr>
          <p:spPr>
            <a:xfrm>
              <a:off x="72148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5" name="Shape 907">
              <a:extLst>
                <a:ext uri="{FF2B5EF4-FFF2-40B4-BE49-F238E27FC236}">
                  <a16:creationId xmlns:a16="http://schemas.microsoft.com/office/drawing/2014/main" id="{2AFC8CFC-1181-79F7-FFA4-B0CA30B8E33E}"/>
                </a:ext>
              </a:extLst>
            </p:cNvPr>
            <p:cNvSpPr/>
            <p:nvPr/>
          </p:nvSpPr>
          <p:spPr>
            <a:xfrm>
              <a:off x="72148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6" name="Shape 908">
              <a:extLst>
                <a:ext uri="{FF2B5EF4-FFF2-40B4-BE49-F238E27FC236}">
                  <a16:creationId xmlns:a16="http://schemas.microsoft.com/office/drawing/2014/main" id="{6954DB37-8ABE-4475-9C38-6A8B24416F1C}"/>
                </a:ext>
              </a:extLst>
            </p:cNvPr>
            <p:cNvSpPr/>
            <p:nvPr/>
          </p:nvSpPr>
          <p:spPr>
            <a:xfrm>
              <a:off x="337324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7" name="Shape 909">
              <a:extLst>
                <a:ext uri="{FF2B5EF4-FFF2-40B4-BE49-F238E27FC236}">
                  <a16:creationId xmlns:a16="http://schemas.microsoft.com/office/drawing/2014/main" id="{CA522B7F-2648-266C-18C6-B39E92CA8F87}"/>
                </a:ext>
              </a:extLst>
            </p:cNvPr>
            <p:cNvSpPr/>
            <p:nvPr/>
          </p:nvSpPr>
          <p:spPr>
            <a:xfrm>
              <a:off x="337324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8" name="Shape 910">
              <a:extLst>
                <a:ext uri="{FF2B5EF4-FFF2-40B4-BE49-F238E27FC236}">
                  <a16:creationId xmlns:a16="http://schemas.microsoft.com/office/drawing/2014/main" id="{E5467E63-F888-A792-5FA8-5D208DC8104C}"/>
                </a:ext>
              </a:extLst>
            </p:cNvPr>
            <p:cNvSpPr/>
            <p:nvPr/>
          </p:nvSpPr>
          <p:spPr>
            <a:xfrm>
              <a:off x="715137" y="7787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9" name="Shape 911">
              <a:extLst>
                <a:ext uri="{FF2B5EF4-FFF2-40B4-BE49-F238E27FC236}">
                  <a16:creationId xmlns:a16="http://schemas.microsoft.com/office/drawing/2014/main" id="{6984125D-5B85-38D8-8B36-5D2F13A6B63A}"/>
                </a:ext>
              </a:extLst>
            </p:cNvPr>
            <p:cNvSpPr/>
            <p:nvPr/>
          </p:nvSpPr>
          <p:spPr>
            <a:xfrm>
              <a:off x="715137" y="29123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70" name="Rectangle 69">
              <a:extLst>
                <a:ext uri="{FF2B5EF4-FFF2-40B4-BE49-F238E27FC236}">
                  <a16:creationId xmlns:a16="http://schemas.microsoft.com/office/drawing/2014/main" id="{578485F3-9219-4224-14DB-BB67C4FA2665}"/>
                </a:ext>
              </a:extLst>
            </p:cNvPr>
            <p:cNvSpPr/>
            <p:nvPr/>
          </p:nvSpPr>
          <p:spPr>
            <a:xfrm>
              <a:off x="1061085" y="1006712"/>
              <a:ext cx="273229"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1" name="Rectangle 70">
              <a:extLst>
                <a:ext uri="{FF2B5EF4-FFF2-40B4-BE49-F238E27FC236}">
                  <a16:creationId xmlns:a16="http://schemas.microsoft.com/office/drawing/2014/main" id="{86133BF6-8BD6-0EE2-FF67-7CDCC922B787}"/>
                </a:ext>
              </a:extLst>
            </p:cNvPr>
            <p:cNvSpPr/>
            <p:nvPr/>
          </p:nvSpPr>
          <p:spPr>
            <a:xfrm>
              <a:off x="1945263"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.8</a:t>
              </a:r>
              <a:endParaRPr lang="en-GB" sz="1100">
                <a:solidFill>
                  <a:srgbClr val="000000"/>
                </a:solidFill>
                <a:effectLst/>
                <a:latin typeface="Calibri" panose="020F0502020204030204" pitchFamily="34" charset="0"/>
                <a:ea typeface="Calibri" panose="020F0502020204030204" pitchFamily="34" charset="0"/>
              </a:endParaRPr>
            </a:p>
          </p:txBody>
        </p:sp>
        <p:sp>
          <p:nvSpPr>
            <p:cNvPr id="72" name="Rectangle 71">
              <a:extLst>
                <a:ext uri="{FF2B5EF4-FFF2-40B4-BE49-F238E27FC236}">
                  <a16:creationId xmlns:a16="http://schemas.microsoft.com/office/drawing/2014/main" id="{BF8FD610-3F73-44C9-F965-60F083D78845}"/>
                </a:ext>
              </a:extLst>
            </p:cNvPr>
            <p:cNvSpPr/>
            <p:nvPr/>
          </p:nvSpPr>
          <p:spPr>
            <a:xfrm>
              <a:off x="2829437"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.6</a:t>
              </a:r>
              <a:endParaRPr lang="en-GB" sz="1100">
                <a:solidFill>
                  <a:srgbClr val="000000"/>
                </a:solidFill>
                <a:effectLst/>
                <a:latin typeface="Calibri" panose="020F0502020204030204" pitchFamily="34" charset="0"/>
                <a:ea typeface="Calibri" panose="020F0502020204030204" pitchFamily="34" charset="0"/>
              </a:endParaRPr>
            </a:p>
          </p:txBody>
        </p:sp>
        <p:sp>
          <p:nvSpPr>
            <p:cNvPr id="73" name="Rectangle 72">
              <a:extLst>
                <a:ext uri="{FF2B5EF4-FFF2-40B4-BE49-F238E27FC236}">
                  <a16:creationId xmlns:a16="http://schemas.microsoft.com/office/drawing/2014/main" id="{198479B7-6B22-2C4E-774A-21FDE13DFA82}"/>
                </a:ext>
              </a:extLst>
            </p:cNvPr>
            <p:cNvSpPr/>
            <p:nvPr/>
          </p:nvSpPr>
          <p:spPr>
            <a:xfrm>
              <a:off x="1061085" y="1717750"/>
              <a:ext cx="273438"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.7</a:t>
              </a:r>
              <a:endParaRPr lang="en-GB" sz="1100">
                <a:solidFill>
                  <a:srgbClr val="000000"/>
                </a:solidFill>
                <a:effectLst/>
                <a:latin typeface="Calibri" panose="020F0502020204030204" pitchFamily="34" charset="0"/>
                <a:ea typeface="Calibri" panose="020F0502020204030204" pitchFamily="34" charset="0"/>
              </a:endParaRPr>
            </a:p>
          </p:txBody>
        </p:sp>
        <p:sp>
          <p:nvSpPr>
            <p:cNvPr id="74" name="Rectangle 73">
              <a:extLst>
                <a:ext uri="{FF2B5EF4-FFF2-40B4-BE49-F238E27FC236}">
                  <a16:creationId xmlns:a16="http://schemas.microsoft.com/office/drawing/2014/main" id="{82164767-F44C-1254-C0E1-82C8E6FC42F9}"/>
                </a:ext>
              </a:extLst>
            </p:cNvPr>
            <p:cNvSpPr/>
            <p:nvPr/>
          </p:nvSpPr>
          <p:spPr>
            <a:xfrm>
              <a:off x="1945263"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75" name="Rectangle 74">
              <a:extLst>
                <a:ext uri="{FF2B5EF4-FFF2-40B4-BE49-F238E27FC236}">
                  <a16:creationId xmlns:a16="http://schemas.microsoft.com/office/drawing/2014/main" id="{62797B9F-E7A6-5195-A796-62B15C110F51}"/>
                </a:ext>
              </a:extLst>
            </p:cNvPr>
            <p:cNvSpPr/>
            <p:nvPr/>
          </p:nvSpPr>
          <p:spPr>
            <a:xfrm>
              <a:off x="2829435"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76" name="Rectangle 75">
              <a:extLst>
                <a:ext uri="{FF2B5EF4-FFF2-40B4-BE49-F238E27FC236}">
                  <a16:creationId xmlns:a16="http://schemas.microsoft.com/office/drawing/2014/main" id="{78EB7E74-5E38-CC48-421F-514C6814542C}"/>
                </a:ext>
              </a:extLst>
            </p:cNvPr>
            <p:cNvSpPr/>
            <p:nvPr/>
          </p:nvSpPr>
          <p:spPr>
            <a:xfrm>
              <a:off x="1061085" y="2429747"/>
              <a:ext cx="273229"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7" name="Rectangle 76">
              <a:extLst>
                <a:ext uri="{FF2B5EF4-FFF2-40B4-BE49-F238E27FC236}">
                  <a16:creationId xmlns:a16="http://schemas.microsoft.com/office/drawing/2014/main" id="{897A1170-71F9-D78B-3368-1CCFDFCD4C7D}"/>
                </a:ext>
              </a:extLst>
            </p:cNvPr>
            <p:cNvSpPr/>
            <p:nvPr/>
          </p:nvSpPr>
          <p:spPr>
            <a:xfrm>
              <a:off x="1945263"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78" name="Rectangle 77">
              <a:extLst>
                <a:ext uri="{FF2B5EF4-FFF2-40B4-BE49-F238E27FC236}">
                  <a16:creationId xmlns:a16="http://schemas.microsoft.com/office/drawing/2014/main" id="{350C4FAC-4036-AA3B-2639-86F358971E31}"/>
                </a:ext>
              </a:extLst>
            </p:cNvPr>
            <p:cNvSpPr/>
            <p:nvPr/>
          </p:nvSpPr>
          <p:spPr>
            <a:xfrm>
              <a:off x="2829437"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9" name="Shape 10893">
              <a:extLst>
                <a:ext uri="{FF2B5EF4-FFF2-40B4-BE49-F238E27FC236}">
                  <a16:creationId xmlns:a16="http://schemas.microsoft.com/office/drawing/2014/main" id="{53A9BA5A-3509-29A0-3614-F449D3442BD6}"/>
                </a:ext>
              </a:extLst>
            </p:cNvPr>
            <p:cNvSpPr/>
            <p:nvPr/>
          </p:nvSpPr>
          <p:spPr>
            <a:xfrm>
              <a:off x="6026532" y="1374648"/>
              <a:ext cx="944880" cy="944880"/>
            </a:xfrm>
            <a:custGeom>
              <a:avLst/>
              <a:gdLst/>
              <a:ahLst/>
              <a:cxnLst/>
              <a:rect l="0" t="0" r="0" b="0"/>
              <a:pathLst>
                <a:path w="944880" h="944880">
                  <a:moveTo>
                    <a:pt x="0" y="0"/>
                  </a:moveTo>
                  <a:lnTo>
                    <a:pt x="944880" y="0"/>
                  </a:lnTo>
                  <a:lnTo>
                    <a:pt x="944880" y="944880"/>
                  </a:lnTo>
                  <a:lnTo>
                    <a:pt x="0" y="944880"/>
                  </a:lnTo>
                  <a:lnTo>
                    <a:pt x="0" y="0"/>
                  </a:lnTo>
                </a:path>
              </a:pathLst>
            </a:custGeom>
            <a:ln w="0" cap="flat">
              <a:round/>
            </a:ln>
          </p:spPr>
          <p:style>
            <a:lnRef idx="0">
              <a:srgbClr val="000000">
                <a:alpha val="0"/>
              </a:srgbClr>
            </a:lnRef>
            <a:fillRef idx="1">
              <a:srgbClr val="D0FF7D"/>
            </a:fillRef>
            <a:effectRef idx="0">
              <a:scrgbClr r="0" g="0" b="0"/>
            </a:effectRef>
            <a:fontRef idx="none"/>
          </p:style>
          <p:txBody>
            <a:bodyPr/>
            <a:lstStyle/>
            <a:p>
              <a:endParaRPr lang="en-GB"/>
            </a:p>
          </p:txBody>
        </p:sp>
        <p:sp>
          <p:nvSpPr>
            <p:cNvPr id="80" name="Rectangle 79">
              <a:extLst>
                <a:ext uri="{FF2B5EF4-FFF2-40B4-BE49-F238E27FC236}">
                  <a16:creationId xmlns:a16="http://schemas.microsoft.com/office/drawing/2014/main" id="{A6D06F44-3A8B-F88D-6368-114F61463DAC}"/>
                </a:ext>
              </a:extLst>
            </p:cNvPr>
            <p:cNvSpPr/>
            <p:nvPr/>
          </p:nvSpPr>
          <p:spPr>
            <a:xfrm>
              <a:off x="6396228" y="1717752"/>
              <a:ext cx="273032" cy="353500"/>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81" name="Rectangle 80">
              <a:extLst>
                <a:ext uri="{FF2B5EF4-FFF2-40B4-BE49-F238E27FC236}">
                  <a16:creationId xmlns:a16="http://schemas.microsoft.com/office/drawing/2014/main" id="{B06D9879-DAB6-D179-78B0-E5CF02CA8E67}"/>
                </a:ext>
              </a:extLst>
            </p:cNvPr>
            <p:cNvSpPr/>
            <p:nvPr/>
          </p:nvSpPr>
          <p:spPr>
            <a:xfrm>
              <a:off x="0" y="104468"/>
              <a:ext cx="1768142"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Max Pooling</a:t>
              </a:r>
              <a:endParaRPr lang="en-GB" sz="1100">
                <a:solidFill>
                  <a:srgbClr val="000000"/>
                </a:solidFill>
                <a:effectLst/>
                <a:latin typeface="Calibri" panose="020F0502020204030204" pitchFamily="34" charset="0"/>
                <a:ea typeface="Calibri" panose="020F0502020204030204" pitchFamily="34" charset="0"/>
              </a:endParaRPr>
            </a:p>
          </p:txBody>
        </p:sp>
      </p:grpSp>
      <p:sp>
        <p:nvSpPr>
          <p:cNvPr id="82" name="Rectangle 98">
            <a:extLst>
              <a:ext uri="{FF2B5EF4-FFF2-40B4-BE49-F238E27FC236}">
                <a16:creationId xmlns:a16="http://schemas.microsoft.com/office/drawing/2014/main" id="{97EC96BB-5F09-694E-860D-77E65080314B}"/>
              </a:ext>
            </a:extLst>
          </p:cNvPr>
          <p:cNvSpPr>
            <a:spLocks noChangeArrowheads="1"/>
          </p:cNvSpPr>
          <p:nvPr/>
        </p:nvSpPr>
        <p:spPr bwMode="auto">
          <a:xfrm>
            <a:off x="1472666" y="52011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Finish the CNN, replace “FIXME”</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7993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Conv/Max Pooling Layer</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0E7FC9F-F317-2D5A-3E37-15EBDC293EBA}"/>
              </a:ext>
            </a:extLst>
          </p:cNvPr>
          <p:cNvSpPr txBox="1"/>
          <p:nvPr/>
        </p:nvSpPr>
        <p:spPr>
          <a:xfrm>
            <a:off x="838202" y="1258694"/>
            <a:ext cx="10515598" cy="4340612"/>
          </a:xfrm>
          <a:prstGeom prst="rect">
            <a:avLst/>
          </a:prstGeom>
          <a:noFill/>
        </p:spPr>
        <p:txBody>
          <a:bodyPr wrap="square">
            <a:spAutoFit/>
          </a:bodyPr>
          <a:lstStyle/>
          <a:p>
            <a:pPr marL="1403985">
              <a:lnSpc>
                <a:spcPct val="107000"/>
              </a:lnSpc>
              <a:spcAft>
                <a:spcPts val="800"/>
              </a:spcAft>
            </a:pPr>
            <a:endParaRPr lang="en-GB" sz="2400" dirty="0">
              <a:solidFill>
                <a:srgbClr val="000000"/>
              </a:solidFill>
              <a:effectLst/>
              <a:latin typeface="Calibri" panose="020F0502020204030204" pitchFamily="34" charset="0"/>
              <a:ea typeface="Calibri" panose="020F0502020204030204" pitchFamily="34" charset="0"/>
            </a:endParaRPr>
          </a:p>
          <a:p>
            <a:pPr marL="342900" marR="245745" lvl="0" indent="-342900" fontAlgn="base">
              <a:lnSpc>
                <a:spcPct val="108000"/>
              </a:lnSpc>
              <a:spcAft>
                <a:spcPts val="167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You need to figure out the dimensions</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48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Convolution1, 5x5 kernel, stride 2; Maxpooling1, 2x2 window, stride 2</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48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Convolution2, 5x5 kernel, stride 2; Maxpooling2, 2x2 window, stride 2</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48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Convolution3, 3x3 kernel, stride 1; Convolution4, 3x3 kernel, stride 1</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485"/>
              </a:spcAft>
              <a:buClr>
                <a:srgbClr val="CDCDCD"/>
              </a:buClr>
              <a:buSzPts val="2000"/>
              <a:buFont typeface="Arial" panose="020B0604020202020204" pitchFamily="34" charset="0"/>
              <a:buChar char="•"/>
            </a:pPr>
            <a:r>
              <a:rPr lang="en-GB" sz="2400" u="none" strike="noStrike" dirty="0" err="1">
                <a:solidFill>
                  <a:srgbClr val="000000"/>
                </a:solidFill>
                <a:effectLst/>
                <a:uFill>
                  <a:solidFill>
                    <a:srgbClr val="000000"/>
                  </a:solidFill>
                </a:uFill>
                <a:latin typeface="Consolas" panose="020B0609020204030204" pitchFamily="49" charset="0"/>
                <a:ea typeface="Trebuchet MS" panose="020B0603020202020204" pitchFamily="34" charset="0"/>
                <a:cs typeface="Trebuchet MS" panose="020B0603020202020204" pitchFamily="34" charset="0"/>
              </a:rPr>
              <a:t>Score_classes</a:t>
            </a: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 1x1 kernel, stride 1; </a:t>
            </a:r>
            <a:r>
              <a:rPr lang="en-GB" sz="2400" u="none" strike="noStrike" dirty="0" err="1">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Upscore</a:t>
            </a: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 (</a:t>
            </a:r>
            <a:r>
              <a:rPr lang="en-GB" sz="2400" u="none" strike="noStrike" dirty="0" err="1">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DeConv</a:t>
            </a: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 31x31 kernel, stride 16</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48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Optional / Time Permitting: Experiment with </a:t>
            </a:r>
            <a:r>
              <a:rPr lang="en-GB" sz="2400" u="none" strike="noStrike" dirty="0" err="1">
                <a:solidFill>
                  <a:srgbClr val="000000"/>
                </a:solidFill>
                <a:effectLst/>
                <a:uFill>
                  <a:solidFill>
                    <a:srgbClr val="000000"/>
                  </a:solidFill>
                </a:uFill>
                <a:latin typeface="Consolas" panose="020B0609020204030204" pitchFamily="49" charset="0"/>
                <a:ea typeface="Trebuchet MS" panose="020B0603020202020204" pitchFamily="34" charset="0"/>
                <a:cs typeface="Trebuchet MS" panose="020B0603020202020204" pitchFamily="34" charset="0"/>
              </a:rPr>
              <a:t>num_epochs</a:t>
            </a:r>
            <a:endParaRPr lang="en-GB" sz="2400" u="none" strike="noStrike" dirty="0">
              <a:solidFill>
                <a:srgbClr val="000000"/>
              </a:solidFill>
              <a:effectLst/>
              <a:uFill>
                <a:solidFill>
                  <a:srgbClr val="000000"/>
                </a:solidFill>
              </a:uFill>
              <a:latin typeface="Consolas" panose="020B0609020204030204" pitchFamily="49"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3242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3 </a:t>
            </a:r>
            <a:r>
              <a:rPr lang="en-GB" b="1" dirty="0">
                <a:solidFill>
                  <a:srgbClr val="00B050"/>
                </a:solidFill>
              </a:rPr>
              <a:t>The DICE Metric  </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9" name="TextBox 8">
            <a:extLst>
              <a:ext uri="{FF2B5EF4-FFF2-40B4-BE49-F238E27FC236}">
                <a16:creationId xmlns:a16="http://schemas.microsoft.com/office/drawing/2014/main" id="{18393D04-DE1C-9515-C41F-47ACF1314F36}"/>
              </a:ext>
            </a:extLst>
          </p:cNvPr>
          <p:cNvSpPr txBox="1"/>
          <p:nvPr/>
        </p:nvSpPr>
        <p:spPr>
          <a:xfrm>
            <a:off x="838200" y="1208439"/>
            <a:ext cx="9577137" cy="4825103"/>
          </a:xfrm>
          <a:prstGeom prst="rect">
            <a:avLst/>
          </a:prstGeom>
          <a:noFill/>
        </p:spPr>
        <p:txBody>
          <a:bodyPr wrap="square">
            <a:spAutoFit/>
          </a:bodyPr>
          <a:lstStyle/>
          <a:p>
            <a:pPr marL="285750" marR="3592195" indent="-285750">
              <a:lnSpc>
                <a:spcPct val="217000"/>
              </a:lnSpc>
              <a:spcAft>
                <a:spcPts val="1995"/>
              </a:spcAft>
              <a:buFont typeface="Arial" panose="020B0604020202020204" pitchFamily="34" charset="0"/>
              <a:buChar char="•"/>
            </a:pPr>
            <a:r>
              <a:rPr lang="en-GB" sz="1800" dirty="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Metric to compare the similarity of two samples:</a:t>
            </a:r>
            <a:endParaRPr lang="en-GB" sz="1200" dirty="0">
              <a:solidFill>
                <a:srgbClr val="000000"/>
              </a:solidFill>
              <a:effectLst/>
              <a:latin typeface="Calibri" panose="020F0502020204030204" pitchFamily="34" charset="0"/>
              <a:ea typeface="Calibri" panose="020F0502020204030204" pitchFamily="34" charset="0"/>
            </a:endParaRPr>
          </a:p>
          <a:p>
            <a:pPr marL="389255" algn="ctr">
              <a:lnSpc>
                <a:spcPct val="107000"/>
              </a:lnSpc>
              <a:spcAft>
                <a:spcPts val="610"/>
              </a:spcAft>
            </a:pPr>
            <a:r>
              <a:rPr lang="en-GB" sz="3200" b="1" dirty="0">
                <a:solidFill>
                  <a:srgbClr val="000000"/>
                </a:solidFill>
                <a:effectLst/>
                <a:latin typeface="Arial" panose="020B0604020202020204" pitchFamily="34" charset="0"/>
                <a:ea typeface="Trebuchet MS" panose="020B0603020202020204" pitchFamily="34" charset="0"/>
                <a:cs typeface="Arial" panose="020B0604020202020204" pitchFamily="34" charset="0"/>
              </a:rPr>
              <a:t>2 </a:t>
            </a:r>
            <a:r>
              <a:rPr lang="en-GB" sz="3200" b="1" dirty="0" err="1">
                <a:solidFill>
                  <a:srgbClr val="000000"/>
                </a:solidFill>
                <a:effectLst/>
                <a:latin typeface="Arial" panose="020B0604020202020204" pitchFamily="34" charset="0"/>
                <a:ea typeface="Trebuchet MS" panose="020B0603020202020204" pitchFamily="34" charset="0"/>
                <a:cs typeface="Arial" panose="020B0604020202020204" pitchFamily="34" charset="0"/>
              </a:rPr>
              <a:t>A</a:t>
            </a:r>
            <a:r>
              <a:rPr lang="en-GB" b="1" dirty="0" err="1">
                <a:solidFill>
                  <a:srgbClr val="000000"/>
                </a:solidFill>
                <a:latin typeface="Arial" panose="020B0604020202020204" pitchFamily="34" charset="0"/>
                <a:ea typeface="Trebuchet MS" panose="020B0603020202020204" pitchFamily="34" charset="0"/>
                <a:cs typeface="Arial" panose="020B0604020202020204" pitchFamily="34" charset="0"/>
              </a:rPr>
              <a:t>nl</a:t>
            </a:r>
            <a:endParaRPr lang="en-GB"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389890" algn="ctr">
              <a:lnSpc>
                <a:spcPct val="107000"/>
              </a:lnSpc>
              <a:spcAft>
                <a:spcPts val="3005"/>
              </a:spcAft>
            </a:pPr>
            <a:r>
              <a:rPr lang="en-GB" sz="700" b="1" dirty="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______________________________</a:t>
            </a:r>
          </a:p>
          <a:p>
            <a:pPr marL="389890" algn="ctr">
              <a:lnSpc>
                <a:spcPct val="107000"/>
              </a:lnSpc>
              <a:spcAft>
                <a:spcPts val="3005"/>
              </a:spcAft>
            </a:pPr>
            <a:r>
              <a:rPr lang="en-GB" sz="3200" b="1" dirty="0">
                <a:solidFill>
                  <a:srgbClr val="000000"/>
                </a:solidFill>
                <a:latin typeface="Arial" panose="020B0604020202020204" pitchFamily="34" charset="0"/>
                <a:ea typeface="Calibri" panose="020F0502020204030204" pitchFamily="34" charset="0"/>
                <a:cs typeface="Arial" panose="020B0604020202020204" pitchFamily="34" charset="0"/>
              </a:rPr>
              <a:t>A</a:t>
            </a:r>
            <a:r>
              <a:rPr lang="en-GB" sz="2000" b="1" dirty="0">
                <a:solidFill>
                  <a:srgbClr val="000000"/>
                </a:solidFill>
                <a:latin typeface="Arial" panose="020B0604020202020204" pitchFamily="34" charset="0"/>
                <a:ea typeface="Calibri" panose="020F0502020204030204" pitchFamily="34" charset="0"/>
                <a:cs typeface="Arial" panose="020B0604020202020204" pitchFamily="34" charset="0"/>
              </a:rPr>
              <a:t>n</a:t>
            </a:r>
            <a:r>
              <a:rPr lang="en-GB" sz="3200" b="1" dirty="0">
                <a:solidFill>
                  <a:srgbClr val="000000"/>
                </a:solidFill>
                <a:latin typeface="Arial" panose="020B0604020202020204" pitchFamily="34" charset="0"/>
                <a:ea typeface="Calibri" panose="020F0502020204030204" pitchFamily="34" charset="0"/>
                <a:cs typeface="Arial" panose="020B0604020202020204" pitchFamily="34" charset="0"/>
              </a:rPr>
              <a:t> + A</a:t>
            </a:r>
            <a:r>
              <a:rPr lang="en-GB" sz="2000" b="1" dirty="0">
                <a:solidFill>
                  <a:srgbClr val="000000"/>
                </a:solidFill>
                <a:latin typeface="Arial" panose="020B0604020202020204" pitchFamily="34" charset="0"/>
                <a:ea typeface="Calibri" panose="020F0502020204030204" pitchFamily="34" charset="0"/>
                <a:cs typeface="Arial" panose="020B0604020202020204" pitchFamily="34" charset="0"/>
              </a:rPr>
              <a:t>l</a:t>
            </a:r>
            <a:endParaRPr lang="en-GB" sz="20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342900" marR="245745" lvl="0" indent="-342900" fontAlgn="base">
              <a:lnSpc>
                <a:spcPct val="107000"/>
              </a:lnSpc>
              <a:spcAft>
                <a:spcPts val="15"/>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Where: </a:t>
            </a:r>
            <a:endParaRPr lang="en-GB"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800100" marR="245745" lvl="1" indent="-342900" fontAlgn="base">
              <a:lnSpc>
                <a:spcPct val="107000"/>
              </a:lnSpc>
              <a:spcAft>
                <a:spcPts val="15"/>
              </a:spcAft>
              <a:buClr>
                <a:srgbClr val="CDCDCD"/>
              </a:buClr>
              <a:buSzPts val="2000"/>
              <a:buFont typeface="Arial" panose="020B0604020202020204" pitchFamily="34" charset="0"/>
              <a:buChar char="•"/>
            </a:pP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A</a:t>
            </a:r>
            <a:r>
              <a:rPr lang="en-GB" u="none" strike="noStrike" baseline="-25000"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n </a:t>
            </a: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is the area of the contour predicted by the network </a:t>
            </a:r>
            <a:endParaRPr lang="en-GB"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800100" marR="245745" lvl="1" indent="-342900" fontAlgn="base">
              <a:lnSpc>
                <a:spcPct val="107000"/>
              </a:lnSpc>
              <a:spcAft>
                <a:spcPts val="15"/>
              </a:spcAft>
              <a:buClr>
                <a:srgbClr val="CDCDCD"/>
              </a:buClr>
              <a:buSzPts val="2000"/>
              <a:buFont typeface="Arial" panose="020B0604020202020204" pitchFamily="34" charset="0"/>
              <a:buChar char="•"/>
            </a:pP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A</a:t>
            </a:r>
            <a:r>
              <a:rPr lang="en-GB" u="none" strike="noStrike" baseline="-25000"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l </a:t>
            </a: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is the area of the contour from the label</a:t>
            </a:r>
            <a:endParaRPr lang="en-GB"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800100" marR="245745" lvl="1" indent="-342900" fontAlgn="base">
              <a:lnSpc>
                <a:spcPct val="107000"/>
              </a:lnSpc>
              <a:spcAft>
                <a:spcPts val="15"/>
              </a:spcAft>
              <a:buClr>
                <a:srgbClr val="CDCDCD"/>
              </a:buClr>
              <a:buSzPts val="2000"/>
              <a:buFont typeface="Arial" panose="020B0604020202020204" pitchFamily="34" charset="0"/>
              <a:buChar char="•"/>
            </a:pPr>
            <a:r>
              <a:rPr lang="en-GB" u="none" strike="noStrike" dirty="0" err="1">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A</a:t>
            </a:r>
            <a:r>
              <a:rPr lang="en-GB" u="none" strike="noStrike" baseline="-25000" dirty="0" err="1">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nl</a:t>
            </a:r>
            <a:r>
              <a:rPr lang="en-GB" u="none" strike="noStrike" baseline="-25000"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 </a:t>
            </a: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is the intersection of the two</a:t>
            </a:r>
            <a:endParaRPr lang="en-GB"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7000"/>
              </a:lnSpc>
              <a:spcAft>
                <a:spcPts val="800"/>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The area of the contour that is predicted correctly by the network</a:t>
            </a:r>
            <a:endParaRPr lang="en-GB" sz="1200" dirty="0">
              <a:solidFill>
                <a:srgbClr val="000000"/>
              </a:solidFill>
              <a:uFill>
                <a:solidFill>
                  <a:srgbClr val="000000"/>
                </a:solidFill>
              </a:uFill>
              <a:latin typeface="Arial" panose="020B0604020202020204" pitchFamily="34" charset="0"/>
              <a:ea typeface="Trebuchet MS" panose="020B0603020202020204" pitchFamily="34" charset="0"/>
              <a:cs typeface="Arial" panose="020B0604020202020204" pitchFamily="34" charset="0"/>
            </a:endParaRPr>
          </a:p>
          <a:p>
            <a:pPr marL="800100" marR="245745" lvl="1" indent="-342900" fontAlgn="base">
              <a:lnSpc>
                <a:spcPct val="107000"/>
              </a:lnSpc>
              <a:spcAft>
                <a:spcPts val="800"/>
              </a:spcAft>
              <a:buClr>
                <a:srgbClr val="CDCDCD"/>
              </a:buClr>
              <a:buSzPts val="2000"/>
              <a:buFont typeface="Arial" panose="020B0604020202020204" pitchFamily="34" charset="0"/>
              <a:buChar char="•"/>
            </a:pP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1.0 means perfect score.</a:t>
            </a:r>
            <a:endParaRPr lang="en-GB"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2131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3 </a:t>
            </a:r>
            <a:r>
              <a:rPr lang="en-GB" b="1" dirty="0">
                <a:solidFill>
                  <a:srgbClr val="00B050"/>
                </a:solidFill>
              </a:rPr>
              <a:t>The DICE Metric  </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pSp>
        <p:nvGrpSpPr>
          <p:cNvPr id="2" name="Group 1">
            <a:extLst>
              <a:ext uri="{FF2B5EF4-FFF2-40B4-BE49-F238E27FC236}">
                <a16:creationId xmlns:a16="http://schemas.microsoft.com/office/drawing/2014/main" id="{BD46575B-CE42-9F65-371E-CB6BE0B5A972}"/>
              </a:ext>
            </a:extLst>
          </p:cNvPr>
          <p:cNvGrpSpPr/>
          <p:nvPr/>
        </p:nvGrpSpPr>
        <p:grpSpPr>
          <a:xfrm>
            <a:off x="1207971" y="2136322"/>
            <a:ext cx="3810000" cy="2438400"/>
            <a:chOff x="0" y="0"/>
            <a:chExt cx="3810000" cy="2438400"/>
          </a:xfrm>
        </p:grpSpPr>
        <p:sp>
          <p:nvSpPr>
            <p:cNvPr id="5" name="Shape 997">
              <a:extLst>
                <a:ext uri="{FF2B5EF4-FFF2-40B4-BE49-F238E27FC236}">
                  <a16:creationId xmlns:a16="http://schemas.microsoft.com/office/drawing/2014/main" id="{CC29871C-0F17-2F09-1408-4E828FA02EFE}"/>
                </a:ext>
              </a:extLst>
            </p:cNvPr>
            <p:cNvSpPr/>
            <p:nvPr/>
          </p:nvSpPr>
          <p:spPr>
            <a:xfrm>
              <a:off x="0" y="0"/>
              <a:ext cx="2438400" cy="2438400"/>
            </a:xfrm>
            <a:custGeom>
              <a:avLst/>
              <a:gdLst/>
              <a:ahLst/>
              <a:cxnLst/>
              <a:rect l="0" t="0" r="0" b="0"/>
              <a:pathLst>
                <a:path w="2438400" h="2438400">
                  <a:moveTo>
                    <a:pt x="1219200" y="0"/>
                  </a:moveTo>
                  <a:cubicBezTo>
                    <a:pt x="1892554" y="0"/>
                    <a:pt x="2438400" y="545846"/>
                    <a:pt x="2438400" y="1219200"/>
                  </a:cubicBezTo>
                  <a:cubicBezTo>
                    <a:pt x="2438400" y="1892554"/>
                    <a:pt x="1892554" y="2438400"/>
                    <a:pt x="1219200" y="2438400"/>
                  </a:cubicBezTo>
                  <a:cubicBezTo>
                    <a:pt x="545846" y="2438400"/>
                    <a:pt x="0" y="1892554"/>
                    <a:pt x="0" y="1219200"/>
                  </a:cubicBezTo>
                  <a:cubicBezTo>
                    <a:pt x="0" y="545846"/>
                    <a:pt x="545846" y="0"/>
                    <a:pt x="1219200" y="0"/>
                  </a:cubicBezTo>
                  <a:close/>
                </a:path>
              </a:pathLst>
            </a:custGeom>
            <a:ln w="0" cap="flat">
              <a:miter lim="127000"/>
            </a:ln>
          </p:spPr>
          <p:style>
            <a:lnRef idx="0">
              <a:srgbClr val="000000">
                <a:alpha val="0"/>
              </a:srgbClr>
            </a:lnRef>
            <a:fillRef idx="1">
              <a:srgbClr val="FF0101">
                <a:alpha val="80000"/>
              </a:srgbClr>
            </a:fillRef>
            <a:effectRef idx="0">
              <a:scrgbClr r="0" g="0" b="0"/>
            </a:effectRef>
            <a:fontRef idx="none"/>
          </p:style>
          <p:txBody>
            <a:bodyPr/>
            <a:lstStyle/>
            <a:p>
              <a:endParaRPr lang="en-GB"/>
            </a:p>
          </p:txBody>
        </p:sp>
        <p:sp>
          <p:nvSpPr>
            <p:cNvPr id="10" name="Shape 998">
              <a:extLst>
                <a:ext uri="{FF2B5EF4-FFF2-40B4-BE49-F238E27FC236}">
                  <a16:creationId xmlns:a16="http://schemas.microsoft.com/office/drawing/2014/main" id="{005BC16E-77A5-B14E-373F-7116064BA09E}"/>
                </a:ext>
              </a:extLst>
            </p:cNvPr>
            <p:cNvSpPr/>
            <p:nvPr/>
          </p:nvSpPr>
          <p:spPr>
            <a:xfrm>
              <a:off x="1371600" y="0"/>
              <a:ext cx="2438400" cy="2438400"/>
            </a:xfrm>
            <a:custGeom>
              <a:avLst/>
              <a:gdLst/>
              <a:ahLst/>
              <a:cxnLst/>
              <a:rect l="0" t="0" r="0" b="0"/>
              <a:pathLst>
                <a:path w="2438400" h="2438400">
                  <a:moveTo>
                    <a:pt x="1219200" y="0"/>
                  </a:moveTo>
                  <a:cubicBezTo>
                    <a:pt x="1892554" y="0"/>
                    <a:pt x="2438400" y="545846"/>
                    <a:pt x="2438400" y="1219200"/>
                  </a:cubicBezTo>
                  <a:cubicBezTo>
                    <a:pt x="2438400" y="1892554"/>
                    <a:pt x="1892554" y="2438400"/>
                    <a:pt x="1219200" y="2438400"/>
                  </a:cubicBezTo>
                  <a:cubicBezTo>
                    <a:pt x="545846" y="2438400"/>
                    <a:pt x="0" y="1892554"/>
                    <a:pt x="0" y="1219200"/>
                  </a:cubicBezTo>
                  <a:cubicBezTo>
                    <a:pt x="0" y="545846"/>
                    <a:pt x="545846" y="0"/>
                    <a:pt x="1219200" y="0"/>
                  </a:cubicBezTo>
                  <a:close/>
                </a:path>
              </a:pathLst>
            </a:custGeom>
            <a:ln w="0" cap="flat">
              <a:miter lim="127000"/>
            </a:ln>
          </p:spPr>
          <p:style>
            <a:lnRef idx="0">
              <a:srgbClr val="000000">
                <a:alpha val="0"/>
              </a:srgbClr>
            </a:lnRef>
            <a:fillRef idx="1">
              <a:srgbClr val="0070C0">
                <a:alpha val="50196"/>
              </a:srgbClr>
            </a:fillRef>
            <a:effectRef idx="0">
              <a:scrgbClr r="0" g="0" b="0"/>
            </a:effectRef>
            <a:fontRef idx="none"/>
          </p:style>
          <p:txBody>
            <a:bodyPr/>
            <a:lstStyle/>
            <a:p>
              <a:endParaRPr lang="en-GB"/>
            </a:p>
          </p:txBody>
        </p:sp>
      </p:grpSp>
      <p:grpSp>
        <p:nvGrpSpPr>
          <p:cNvPr id="11" name="Group 10">
            <a:extLst>
              <a:ext uri="{FF2B5EF4-FFF2-40B4-BE49-F238E27FC236}">
                <a16:creationId xmlns:a16="http://schemas.microsoft.com/office/drawing/2014/main" id="{2105E442-36A7-BC17-D533-AB9E2780BBFA}"/>
              </a:ext>
            </a:extLst>
          </p:cNvPr>
          <p:cNvGrpSpPr/>
          <p:nvPr/>
        </p:nvGrpSpPr>
        <p:grpSpPr>
          <a:xfrm>
            <a:off x="5277854" y="2747906"/>
            <a:ext cx="3792354" cy="244910"/>
            <a:chOff x="0" y="0"/>
            <a:chExt cx="2560320" cy="57150"/>
          </a:xfrm>
        </p:grpSpPr>
        <p:sp>
          <p:nvSpPr>
            <p:cNvPr id="12" name="Shape 1001">
              <a:extLst>
                <a:ext uri="{FF2B5EF4-FFF2-40B4-BE49-F238E27FC236}">
                  <a16:creationId xmlns:a16="http://schemas.microsoft.com/office/drawing/2014/main" id="{2173A242-463D-DFBF-E2C6-2F9F467D61EA}"/>
                </a:ext>
              </a:extLst>
            </p:cNvPr>
            <p:cNvSpPr/>
            <p:nvPr/>
          </p:nvSpPr>
          <p:spPr>
            <a:xfrm>
              <a:off x="0" y="0"/>
              <a:ext cx="2560320" cy="0"/>
            </a:xfrm>
            <a:custGeom>
              <a:avLst/>
              <a:gdLst/>
              <a:ahLst/>
              <a:cxnLst/>
              <a:rect l="0" t="0" r="0" b="0"/>
              <a:pathLst>
                <a:path w="2560320">
                  <a:moveTo>
                    <a:pt x="2560320" y="0"/>
                  </a:moveTo>
                  <a:lnTo>
                    <a:pt x="0" y="0"/>
                  </a:lnTo>
                </a:path>
              </a:pathLst>
            </a:custGeom>
            <a:ln w="57150" cap="flat">
              <a:round/>
            </a:ln>
          </p:spPr>
          <p:style>
            <a:lnRef idx="1">
              <a:srgbClr val="5E5E5E"/>
            </a:lnRef>
            <a:fillRef idx="0">
              <a:srgbClr val="000000">
                <a:alpha val="0"/>
              </a:srgbClr>
            </a:fillRef>
            <a:effectRef idx="0">
              <a:scrgbClr r="0" g="0" b="0"/>
            </a:effectRef>
            <a:fontRef idx="none"/>
          </p:style>
          <p:txBody>
            <a:bodyPr/>
            <a:lstStyle/>
            <a:p>
              <a:endParaRPr lang="en-GB"/>
            </a:p>
          </p:txBody>
        </p:sp>
      </p:grpSp>
      <p:sp>
        <p:nvSpPr>
          <p:cNvPr id="14" name="Rectangle 7">
            <a:extLst>
              <a:ext uri="{FF2B5EF4-FFF2-40B4-BE49-F238E27FC236}">
                <a16:creationId xmlns:a16="http://schemas.microsoft.com/office/drawing/2014/main" id="{71FC9D66-79D8-2451-6259-B2C2B0262ED3}"/>
              </a:ext>
            </a:extLst>
          </p:cNvPr>
          <p:cNvSpPr>
            <a:spLocks noChangeArrowheads="1"/>
          </p:cNvSpPr>
          <p:nvPr/>
        </p:nvSpPr>
        <p:spPr bwMode="auto">
          <a:xfrm>
            <a:off x="5277854" y="2094335"/>
            <a:ext cx="3792354"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1pPr>
            <a:lvl2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2pPr>
            <a:lvl3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3pPr>
            <a:lvl4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4pPr>
            <a:lvl5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5pPr>
            <a:lvl6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6pPr>
            <a:lvl7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7pPr>
            <a:lvl8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8pPr>
            <a:lvl9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218238" algn="ctr"/>
                <a:tab pos="7351713" algn="ctr"/>
                <a:tab pos="9377363" algn="r"/>
              </a:tabLst>
            </a:pPr>
            <a:r>
              <a:rPr kumimoji="0" lang="en-GB" altLang="en-US" sz="2400" b="1" i="0" u="none" strike="noStrike" cap="none" normalizeH="0" baseline="0" dirty="0">
                <a:ln>
                  <a:noFill/>
                </a:ln>
                <a:solidFill>
                  <a:srgbClr val="7F5179"/>
                </a:solidFill>
                <a:effectLst/>
                <a:latin typeface="Arial" panose="020B0604020202020204" pitchFamily="34" charset="0"/>
                <a:ea typeface="Trebuchet MS" panose="020B0603020202020204" pitchFamily="34" charset="0"/>
                <a:cs typeface="Trebuchet MS" panose="020B0603020202020204" pitchFamily="34" charset="0"/>
              </a:rPr>
              <a:t>2 x The Purple Area</a:t>
            </a:r>
          </a:p>
          <a:p>
            <a:pPr marL="0" marR="0" lvl="0" indent="0" algn="l" defTabSz="914400" rtl="0" eaLnBrk="0" fontAlgn="base" latinLnBrk="0" hangingPunct="0">
              <a:lnSpc>
                <a:spcPct val="100000"/>
              </a:lnSpc>
              <a:spcBef>
                <a:spcPct val="0"/>
              </a:spcBef>
              <a:spcAft>
                <a:spcPct val="0"/>
              </a:spcAft>
              <a:buClrTx/>
              <a:buSzTx/>
              <a:buFontTx/>
              <a:buNone/>
              <a:tabLst>
                <a:tab pos="6218238" algn="ctr"/>
                <a:tab pos="7351713" algn="ctr"/>
                <a:tab pos="9377363" algn="r"/>
              </a:tabLst>
            </a:pPr>
            <a:endParaRPr lang="en-GB" altLang="en-US" sz="2400" b="1" dirty="0">
              <a:solidFill>
                <a:srgbClr val="7F5179"/>
              </a:solidFill>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218238" algn="ctr"/>
                <a:tab pos="7351713" algn="ctr"/>
                <a:tab pos="9377363" algn="r"/>
              </a:tabLst>
            </a:pPr>
            <a:r>
              <a:rPr kumimoji="0" lang="en-GB" altLang="en-US" sz="2400" b="1" i="0" u="none" strike="noStrike" cap="none" normalizeH="0" baseline="0" dirty="0">
                <a:ln>
                  <a:noFill/>
                </a:ln>
                <a:solidFill>
                  <a:srgbClr val="FF3434"/>
                </a:solidFill>
                <a:effectLst/>
                <a:latin typeface="Arial" panose="020B0604020202020204" pitchFamily="34" charset="0"/>
                <a:ea typeface="Trebuchet MS" panose="020B0603020202020204" pitchFamily="34" charset="0"/>
                <a:cs typeface="Trebuchet MS" panose="020B0603020202020204" pitchFamily="34" charset="0"/>
              </a:rPr>
              <a:t>Area of the Red Circle</a:t>
            </a:r>
            <a:r>
              <a:rPr lang="en-GB" altLang="en-US" sz="2400" b="1" dirty="0">
                <a:solidFill>
                  <a:srgbClr val="FF3434"/>
                </a:solidFill>
                <a:ea typeface="Trebuchet MS" panose="020B0603020202020204" pitchFamily="34" charset="0"/>
                <a:cs typeface="Trebuchet MS" panose="020B0603020202020204" pitchFamily="34" charset="0"/>
              </a:rPr>
              <a:t> </a:t>
            </a:r>
            <a:r>
              <a:rPr kumimoji="0" lang="en-GB" altLang="en-US" sz="2400" b="1" i="0" u="none" strike="noStrike" cap="none" normalizeH="0" baseline="0" dirty="0">
                <a:ln>
                  <a:noFill/>
                </a:ln>
                <a:solidFill>
                  <a:srgbClr val="5E5E5E"/>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a:ln>
                  <a:noFill/>
                </a:ln>
                <a:solidFill>
                  <a:srgbClr val="7FB7DF"/>
                </a:solidFill>
                <a:effectLst/>
                <a:latin typeface="Arial" panose="020B0604020202020204" pitchFamily="34" charset="0"/>
                <a:ea typeface="Trebuchet MS" panose="020B0603020202020204" pitchFamily="34" charset="0"/>
                <a:cs typeface="Trebuchet MS" panose="020B0603020202020204" pitchFamily="34" charset="0"/>
              </a:rPr>
              <a:t>Area of the Blue Circle</a:t>
            </a:r>
            <a:endParaRPr kumimoji="0" lang="en-GB"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218238" algn="ctr"/>
                <a:tab pos="7351713" algn="ctr"/>
                <a:tab pos="9377363" algn="r"/>
              </a:tabLst>
            </a:pPr>
            <a:endParaRPr kumimoji="0" lang="en-GB" altLang="en-U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5298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Architecture</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2" name="Shape 85">
            <a:extLst>
              <a:ext uri="{FF2B5EF4-FFF2-40B4-BE49-F238E27FC236}">
                <a16:creationId xmlns:a16="http://schemas.microsoft.com/office/drawing/2014/main" id="{555ACE42-B007-92F7-8CE1-C359323AD753}"/>
              </a:ext>
            </a:extLst>
          </p:cNvPr>
          <p:cNvGrpSpPr/>
          <p:nvPr/>
        </p:nvGrpSpPr>
        <p:grpSpPr>
          <a:xfrm>
            <a:off x="3142585" y="1882098"/>
            <a:ext cx="4745628" cy="3723822"/>
            <a:chOff x="2054350" y="1725500"/>
            <a:chExt cx="2220350" cy="1742275"/>
          </a:xfrm>
        </p:grpSpPr>
        <p:sp>
          <p:nvSpPr>
            <p:cNvPr id="5" name="Shape 86">
              <a:extLst>
                <a:ext uri="{FF2B5EF4-FFF2-40B4-BE49-F238E27FC236}">
                  <a16:creationId xmlns:a16="http://schemas.microsoft.com/office/drawing/2014/main" id="{75C172D1-D128-A98B-6F30-783BA0E8041F}"/>
                </a:ext>
              </a:extLst>
            </p:cNvPr>
            <p:cNvSpPr/>
            <p:nvPr/>
          </p:nvSpPr>
          <p:spPr>
            <a:xfrm>
              <a:off x="2054350" y="1725500"/>
              <a:ext cx="467700" cy="452100"/>
            </a:xfrm>
            <a:prstGeom prst="ellipse">
              <a:avLst/>
            </a:prstGeom>
            <a:solidFill>
              <a:srgbClr val="6D9EEB"/>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9" name="Shape 87">
              <a:extLst>
                <a:ext uri="{FF2B5EF4-FFF2-40B4-BE49-F238E27FC236}">
                  <a16:creationId xmlns:a16="http://schemas.microsoft.com/office/drawing/2014/main" id="{06CB1C1E-710F-D778-BF5E-4E2E9395AA2D}"/>
                </a:ext>
              </a:extLst>
            </p:cNvPr>
            <p:cNvSpPr/>
            <p:nvPr/>
          </p:nvSpPr>
          <p:spPr>
            <a:xfrm>
              <a:off x="2054350" y="2345700"/>
              <a:ext cx="467700" cy="452100"/>
            </a:xfrm>
            <a:prstGeom prst="ellipse">
              <a:avLst/>
            </a:prstGeom>
            <a:solidFill>
              <a:srgbClr val="6D9EEB"/>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0" name="Shape 88">
              <a:extLst>
                <a:ext uri="{FF2B5EF4-FFF2-40B4-BE49-F238E27FC236}">
                  <a16:creationId xmlns:a16="http://schemas.microsoft.com/office/drawing/2014/main" id="{81496A48-DEFD-7976-E397-E78DDD421052}"/>
                </a:ext>
              </a:extLst>
            </p:cNvPr>
            <p:cNvSpPr/>
            <p:nvPr/>
          </p:nvSpPr>
          <p:spPr>
            <a:xfrm>
              <a:off x="2054350" y="3015675"/>
              <a:ext cx="467700" cy="452100"/>
            </a:xfrm>
            <a:prstGeom prst="ellipse">
              <a:avLst/>
            </a:prstGeom>
            <a:solidFill>
              <a:srgbClr val="6D9EEB"/>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1" name="Shape 89">
              <a:extLst>
                <a:ext uri="{FF2B5EF4-FFF2-40B4-BE49-F238E27FC236}">
                  <a16:creationId xmlns:a16="http://schemas.microsoft.com/office/drawing/2014/main" id="{D4457882-0F1A-3859-7DD7-9E32713A9A53}"/>
                </a:ext>
              </a:extLst>
            </p:cNvPr>
            <p:cNvSpPr/>
            <p:nvPr/>
          </p:nvSpPr>
          <p:spPr>
            <a:xfrm>
              <a:off x="2988625" y="1725500"/>
              <a:ext cx="467700" cy="452100"/>
            </a:xfrm>
            <a:prstGeom prst="ellipse">
              <a:avLst/>
            </a:prstGeom>
            <a:solidFill>
              <a:srgbClr val="63D297"/>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3" name="Shape 90">
              <a:extLst>
                <a:ext uri="{FF2B5EF4-FFF2-40B4-BE49-F238E27FC236}">
                  <a16:creationId xmlns:a16="http://schemas.microsoft.com/office/drawing/2014/main" id="{A63171EF-E81D-AD5F-126A-CDCE2CF995F6}"/>
                </a:ext>
              </a:extLst>
            </p:cNvPr>
            <p:cNvSpPr/>
            <p:nvPr/>
          </p:nvSpPr>
          <p:spPr>
            <a:xfrm>
              <a:off x="2988625" y="2345700"/>
              <a:ext cx="467700" cy="452100"/>
            </a:xfrm>
            <a:prstGeom prst="ellipse">
              <a:avLst/>
            </a:prstGeom>
            <a:solidFill>
              <a:srgbClr val="63D297"/>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4" name="Shape 91">
              <a:extLst>
                <a:ext uri="{FF2B5EF4-FFF2-40B4-BE49-F238E27FC236}">
                  <a16:creationId xmlns:a16="http://schemas.microsoft.com/office/drawing/2014/main" id="{6AD71CD7-1168-BA1F-8A9C-D776B72E15AB}"/>
                </a:ext>
              </a:extLst>
            </p:cNvPr>
            <p:cNvSpPr/>
            <p:nvPr/>
          </p:nvSpPr>
          <p:spPr>
            <a:xfrm>
              <a:off x="2988625" y="3015675"/>
              <a:ext cx="467700" cy="452100"/>
            </a:xfrm>
            <a:prstGeom prst="ellipse">
              <a:avLst/>
            </a:prstGeom>
            <a:solidFill>
              <a:srgbClr val="63D297"/>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5" name="Shape 92">
              <a:extLst>
                <a:ext uri="{FF2B5EF4-FFF2-40B4-BE49-F238E27FC236}">
                  <a16:creationId xmlns:a16="http://schemas.microsoft.com/office/drawing/2014/main" id="{CDD9A91B-AEC8-A07C-501B-CA2D8C785424}"/>
                </a:ext>
              </a:extLst>
            </p:cNvPr>
            <p:cNvSpPr/>
            <p:nvPr/>
          </p:nvSpPr>
          <p:spPr>
            <a:xfrm>
              <a:off x="3807000" y="2035600"/>
              <a:ext cx="467700" cy="452100"/>
            </a:xfrm>
            <a:prstGeom prst="ellipse">
              <a:avLst/>
            </a:prstGeom>
            <a:solidFill>
              <a:srgbClr val="8E7CC3"/>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6" name="Shape 93">
              <a:extLst>
                <a:ext uri="{FF2B5EF4-FFF2-40B4-BE49-F238E27FC236}">
                  <a16:creationId xmlns:a16="http://schemas.microsoft.com/office/drawing/2014/main" id="{5C447DCC-394C-48DB-95AC-0B5C6433AE22}"/>
                </a:ext>
              </a:extLst>
            </p:cNvPr>
            <p:cNvSpPr/>
            <p:nvPr/>
          </p:nvSpPr>
          <p:spPr>
            <a:xfrm>
              <a:off x="3807000" y="2655800"/>
              <a:ext cx="467700" cy="452100"/>
            </a:xfrm>
            <a:prstGeom prst="ellipse">
              <a:avLst/>
            </a:prstGeom>
            <a:solidFill>
              <a:srgbClr val="8E7CC3"/>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cxnSp>
          <p:nvCxnSpPr>
            <p:cNvPr id="17" name="Shape 94">
              <a:extLst>
                <a:ext uri="{FF2B5EF4-FFF2-40B4-BE49-F238E27FC236}">
                  <a16:creationId xmlns:a16="http://schemas.microsoft.com/office/drawing/2014/main" id="{79F96025-4F19-66A4-8A52-876CC6E49DD1}"/>
                </a:ext>
              </a:extLst>
            </p:cNvPr>
            <p:cNvCxnSpPr>
              <a:stCxn id="5" idx="6"/>
              <a:endCxn id="13" idx="2"/>
            </p:cNvCxnSpPr>
            <p:nvPr/>
          </p:nvCxnSpPr>
          <p:spPr>
            <a:xfrm>
              <a:off x="2522050" y="1951550"/>
              <a:ext cx="466500" cy="620100"/>
            </a:xfrm>
            <a:prstGeom prst="straightConnector1">
              <a:avLst/>
            </a:prstGeom>
            <a:noFill/>
            <a:ln w="9525" cap="flat" cmpd="sng">
              <a:solidFill>
                <a:srgbClr val="4BA173"/>
              </a:solidFill>
              <a:prstDash val="solid"/>
              <a:round/>
              <a:headEnd type="none" w="lg" len="lg"/>
              <a:tailEnd type="none" w="lg" len="lg"/>
            </a:ln>
          </p:spPr>
        </p:cxnSp>
        <p:cxnSp>
          <p:nvCxnSpPr>
            <p:cNvPr id="18" name="Shape 95">
              <a:extLst>
                <a:ext uri="{FF2B5EF4-FFF2-40B4-BE49-F238E27FC236}">
                  <a16:creationId xmlns:a16="http://schemas.microsoft.com/office/drawing/2014/main" id="{B3A2B4B0-1030-2BCF-4436-9546D13494A8}"/>
                </a:ext>
              </a:extLst>
            </p:cNvPr>
            <p:cNvCxnSpPr>
              <a:stCxn id="9" idx="6"/>
              <a:endCxn id="13" idx="2"/>
            </p:cNvCxnSpPr>
            <p:nvPr/>
          </p:nvCxnSpPr>
          <p:spPr>
            <a:xfrm>
              <a:off x="2522050" y="2571750"/>
              <a:ext cx="466500" cy="0"/>
            </a:xfrm>
            <a:prstGeom prst="straightConnector1">
              <a:avLst/>
            </a:prstGeom>
            <a:noFill/>
            <a:ln w="9525" cap="flat" cmpd="sng">
              <a:solidFill>
                <a:srgbClr val="4BA173"/>
              </a:solidFill>
              <a:prstDash val="solid"/>
              <a:round/>
              <a:headEnd type="none" w="lg" len="lg"/>
              <a:tailEnd type="none" w="lg" len="lg"/>
            </a:ln>
          </p:spPr>
        </p:cxnSp>
        <p:cxnSp>
          <p:nvCxnSpPr>
            <p:cNvPr id="19" name="Shape 96">
              <a:extLst>
                <a:ext uri="{FF2B5EF4-FFF2-40B4-BE49-F238E27FC236}">
                  <a16:creationId xmlns:a16="http://schemas.microsoft.com/office/drawing/2014/main" id="{F52AC5EA-5002-6600-CA99-21DB8634563C}"/>
                </a:ext>
              </a:extLst>
            </p:cNvPr>
            <p:cNvCxnSpPr>
              <a:stCxn id="10" idx="6"/>
              <a:endCxn id="14" idx="2"/>
            </p:cNvCxnSpPr>
            <p:nvPr/>
          </p:nvCxnSpPr>
          <p:spPr>
            <a:xfrm>
              <a:off x="2522050" y="3241725"/>
              <a:ext cx="466500" cy="0"/>
            </a:xfrm>
            <a:prstGeom prst="straightConnector1">
              <a:avLst/>
            </a:prstGeom>
            <a:noFill/>
            <a:ln w="9525" cap="flat" cmpd="sng">
              <a:solidFill>
                <a:srgbClr val="4BA173"/>
              </a:solidFill>
              <a:prstDash val="solid"/>
              <a:round/>
              <a:headEnd type="none" w="lg" len="lg"/>
              <a:tailEnd type="none" w="lg" len="lg"/>
            </a:ln>
          </p:spPr>
        </p:cxnSp>
        <p:cxnSp>
          <p:nvCxnSpPr>
            <p:cNvPr id="20" name="Shape 97">
              <a:extLst>
                <a:ext uri="{FF2B5EF4-FFF2-40B4-BE49-F238E27FC236}">
                  <a16:creationId xmlns:a16="http://schemas.microsoft.com/office/drawing/2014/main" id="{FF21D28C-3213-6635-9127-8F1A2D13603B}"/>
                </a:ext>
              </a:extLst>
            </p:cNvPr>
            <p:cNvCxnSpPr>
              <a:stCxn id="10" idx="6"/>
              <a:endCxn id="13" idx="2"/>
            </p:cNvCxnSpPr>
            <p:nvPr/>
          </p:nvCxnSpPr>
          <p:spPr>
            <a:xfrm rot="10800000" flipH="1">
              <a:off x="2522050" y="2571825"/>
              <a:ext cx="466500" cy="669900"/>
            </a:xfrm>
            <a:prstGeom prst="straightConnector1">
              <a:avLst/>
            </a:prstGeom>
            <a:noFill/>
            <a:ln w="9525" cap="flat" cmpd="sng">
              <a:solidFill>
                <a:srgbClr val="4BA173"/>
              </a:solidFill>
              <a:prstDash val="solid"/>
              <a:round/>
              <a:headEnd type="none" w="lg" len="lg"/>
              <a:tailEnd type="none" w="lg" len="lg"/>
            </a:ln>
          </p:spPr>
        </p:cxnSp>
        <p:cxnSp>
          <p:nvCxnSpPr>
            <p:cNvPr id="21" name="Shape 98">
              <a:extLst>
                <a:ext uri="{FF2B5EF4-FFF2-40B4-BE49-F238E27FC236}">
                  <a16:creationId xmlns:a16="http://schemas.microsoft.com/office/drawing/2014/main" id="{4B292A6A-16D4-A539-5D78-27DB1FA0A091}"/>
                </a:ext>
              </a:extLst>
            </p:cNvPr>
            <p:cNvCxnSpPr>
              <a:stCxn id="9" idx="6"/>
              <a:endCxn id="11" idx="2"/>
            </p:cNvCxnSpPr>
            <p:nvPr/>
          </p:nvCxnSpPr>
          <p:spPr>
            <a:xfrm rot="10800000" flipH="1">
              <a:off x="2522050" y="1951650"/>
              <a:ext cx="466500" cy="620100"/>
            </a:xfrm>
            <a:prstGeom prst="straightConnector1">
              <a:avLst/>
            </a:prstGeom>
            <a:noFill/>
            <a:ln w="9525" cap="flat" cmpd="sng">
              <a:solidFill>
                <a:srgbClr val="4BA173"/>
              </a:solidFill>
              <a:prstDash val="solid"/>
              <a:round/>
              <a:headEnd type="none" w="lg" len="lg"/>
              <a:tailEnd type="none" w="lg" len="lg"/>
            </a:ln>
          </p:spPr>
        </p:cxnSp>
        <p:cxnSp>
          <p:nvCxnSpPr>
            <p:cNvPr id="22" name="Shape 99">
              <a:extLst>
                <a:ext uri="{FF2B5EF4-FFF2-40B4-BE49-F238E27FC236}">
                  <a16:creationId xmlns:a16="http://schemas.microsoft.com/office/drawing/2014/main" id="{66EF2575-98D3-1BF1-F16A-C9738319883B}"/>
                </a:ext>
              </a:extLst>
            </p:cNvPr>
            <p:cNvCxnSpPr>
              <a:stCxn id="5" idx="6"/>
              <a:endCxn id="14" idx="2"/>
            </p:cNvCxnSpPr>
            <p:nvPr/>
          </p:nvCxnSpPr>
          <p:spPr>
            <a:xfrm>
              <a:off x="2522050" y="1951550"/>
              <a:ext cx="466500" cy="1290300"/>
            </a:xfrm>
            <a:prstGeom prst="straightConnector1">
              <a:avLst/>
            </a:prstGeom>
            <a:noFill/>
            <a:ln w="9525" cap="flat" cmpd="sng">
              <a:solidFill>
                <a:srgbClr val="4BA173"/>
              </a:solidFill>
              <a:prstDash val="solid"/>
              <a:round/>
              <a:headEnd type="none" w="lg" len="lg"/>
              <a:tailEnd type="none" w="lg" len="lg"/>
            </a:ln>
          </p:spPr>
        </p:cxnSp>
        <p:cxnSp>
          <p:nvCxnSpPr>
            <p:cNvPr id="23" name="Shape 100">
              <a:extLst>
                <a:ext uri="{FF2B5EF4-FFF2-40B4-BE49-F238E27FC236}">
                  <a16:creationId xmlns:a16="http://schemas.microsoft.com/office/drawing/2014/main" id="{D35AA3B2-6267-8632-C788-796D3881A70C}"/>
                </a:ext>
              </a:extLst>
            </p:cNvPr>
            <p:cNvCxnSpPr>
              <a:stCxn id="10" idx="6"/>
              <a:endCxn id="11" idx="2"/>
            </p:cNvCxnSpPr>
            <p:nvPr/>
          </p:nvCxnSpPr>
          <p:spPr>
            <a:xfrm rot="10800000" flipH="1">
              <a:off x="2522050" y="1951425"/>
              <a:ext cx="466500" cy="1290300"/>
            </a:xfrm>
            <a:prstGeom prst="straightConnector1">
              <a:avLst/>
            </a:prstGeom>
            <a:noFill/>
            <a:ln w="9525" cap="flat" cmpd="sng">
              <a:solidFill>
                <a:srgbClr val="4BA173"/>
              </a:solidFill>
              <a:prstDash val="solid"/>
              <a:round/>
              <a:headEnd type="none" w="lg" len="lg"/>
              <a:tailEnd type="none" w="lg" len="lg"/>
            </a:ln>
          </p:spPr>
        </p:cxnSp>
        <p:cxnSp>
          <p:nvCxnSpPr>
            <p:cNvPr id="24" name="Shape 101">
              <a:extLst>
                <a:ext uri="{FF2B5EF4-FFF2-40B4-BE49-F238E27FC236}">
                  <a16:creationId xmlns:a16="http://schemas.microsoft.com/office/drawing/2014/main" id="{0F0586E4-286A-2664-6EF7-AAB3556D27F7}"/>
                </a:ext>
              </a:extLst>
            </p:cNvPr>
            <p:cNvCxnSpPr>
              <a:stCxn id="9" idx="6"/>
              <a:endCxn id="14" idx="2"/>
            </p:cNvCxnSpPr>
            <p:nvPr/>
          </p:nvCxnSpPr>
          <p:spPr>
            <a:xfrm>
              <a:off x="2522050" y="2571750"/>
              <a:ext cx="466500" cy="669900"/>
            </a:xfrm>
            <a:prstGeom prst="straightConnector1">
              <a:avLst/>
            </a:prstGeom>
            <a:noFill/>
            <a:ln w="9525" cap="flat" cmpd="sng">
              <a:solidFill>
                <a:srgbClr val="4BA173"/>
              </a:solidFill>
              <a:prstDash val="solid"/>
              <a:round/>
              <a:headEnd type="none" w="lg" len="lg"/>
              <a:tailEnd type="none" w="lg" len="lg"/>
            </a:ln>
          </p:spPr>
        </p:cxnSp>
        <p:cxnSp>
          <p:nvCxnSpPr>
            <p:cNvPr id="25" name="Shape 102">
              <a:extLst>
                <a:ext uri="{FF2B5EF4-FFF2-40B4-BE49-F238E27FC236}">
                  <a16:creationId xmlns:a16="http://schemas.microsoft.com/office/drawing/2014/main" id="{84871C42-40AE-2F2D-8C3D-0188A78202F8}"/>
                </a:ext>
              </a:extLst>
            </p:cNvPr>
            <p:cNvCxnSpPr>
              <a:stCxn id="11" idx="6"/>
              <a:endCxn id="16" idx="2"/>
            </p:cNvCxnSpPr>
            <p:nvPr/>
          </p:nvCxnSpPr>
          <p:spPr>
            <a:xfrm>
              <a:off x="3456325" y="1951550"/>
              <a:ext cx="350700" cy="930300"/>
            </a:xfrm>
            <a:prstGeom prst="straightConnector1">
              <a:avLst/>
            </a:prstGeom>
            <a:noFill/>
            <a:ln w="9525" cap="flat" cmpd="sng">
              <a:solidFill>
                <a:srgbClr val="4BA173"/>
              </a:solidFill>
              <a:prstDash val="solid"/>
              <a:round/>
              <a:headEnd type="none" w="lg" len="lg"/>
              <a:tailEnd type="none" w="lg" len="lg"/>
            </a:ln>
          </p:spPr>
        </p:cxnSp>
        <p:cxnSp>
          <p:nvCxnSpPr>
            <p:cNvPr id="26" name="Shape 103">
              <a:extLst>
                <a:ext uri="{FF2B5EF4-FFF2-40B4-BE49-F238E27FC236}">
                  <a16:creationId xmlns:a16="http://schemas.microsoft.com/office/drawing/2014/main" id="{8BF8E3A2-9193-7DAC-093A-60B9C7946745}"/>
                </a:ext>
              </a:extLst>
            </p:cNvPr>
            <p:cNvCxnSpPr>
              <a:stCxn id="14" idx="6"/>
              <a:endCxn id="15" idx="2"/>
            </p:cNvCxnSpPr>
            <p:nvPr/>
          </p:nvCxnSpPr>
          <p:spPr>
            <a:xfrm rot="10800000" flipH="1">
              <a:off x="3456325" y="2261625"/>
              <a:ext cx="350700" cy="980100"/>
            </a:xfrm>
            <a:prstGeom prst="straightConnector1">
              <a:avLst/>
            </a:prstGeom>
            <a:noFill/>
            <a:ln w="9525" cap="flat" cmpd="sng">
              <a:solidFill>
                <a:srgbClr val="4BA173"/>
              </a:solidFill>
              <a:prstDash val="solid"/>
              <a:round/>
              <a:headEnd type="none" w="lg" len="lg"/>
              <a:tailEnd type="none" w="lg" len="lg"/>
            </a:ln>
          </p:spPr>
        </p:cxnSp>
        <p:cxnSp>
          <p:nvCxnSpPr>
            <p:cNvPr id="27" name="Shape 104">
              <a:extLst>
                <a:ext uri="{FF2B5EF4-FFF2-40B4-BE49-F238E27FC236}">
                  <a16:creationId xmlns:a16="http://schemas.microsoft.com/office/drawing/2014/main" id="{A4D7D7F7-C361-EBAE-647F-7B54E7C6DDC0}"/>
                </a:ext>
              </a:extLst>
            </p:cNvPr>
            <p:cNvCxnSpPr>
              <a:stCxn id="13" idx="6"/>
              <a:endCxn id="16" idx="2"/>
            </p:cNvCxnSpPr>
            <p:nvPr/>
          </p:nvCxnSpPr>
          <p:spPr>
            <a:xfrm>
              <a:off x="3456325" y="2571750"/>
              <a:ext cx="350700" cy="309900"/>
            </a:xfrm>
            <a:prstGeom prst="straightConnector1">
              <a:avLst/>
            </a:prstGeom>
            <a:noFill/>
            <a:ln w="9525" cap="flat" cmpd="sng">
              <a:solidFill>
                <a:srgbClr val="4BA173"/>
              </a:solidFill>
              <a:prstDash val="solid"/>
              <a:round/>
              <a:headEnd type="none" w="lg" len="lg"/>
              <a:tailEnd type="none" w="lg" len="lg"/>
            </a:ln>
          </p:spPr>
        </p:cxnSp>
        <p:cxnSp>
          <p:nvCxnSpPr>
            <p:cNvPr id="28" name="Shape 105">
              <a:extLst>
                <a:ext uri="{FF2B5EF4-FFF2-40B4-BE49-F238E27FC236}">
                  <a16:creationId xmlns:a16="http://schemas.microsoft.com/office/drawing/2014/main" id="{2854386B-3F9E-0FFD-6F18-E45895207AF5}"/>
                </a:ext>
              </a:extLst>
            </p:cNvPr>
            <p:cNvCxnSpPr>
              <a:stCxn id="14" idx="6"/>
              <a:endCxn id="16" idx="2"/>
            </p:cNvCxnSpPr>
            <p:nvPr/>
          </p:nvCxnSpPr>
          <p:spPr>
            <a:xfrm rot="10800000" flipH="1">
              <a:off x="3456325" y="2881725"/>
              <a:ext cx="350700" cy="360000"/>
            </a:xfrm>
            <a:prstGeom prst="straightConnector1">
              <a:avLst/>
            </a:prstGeom>
            <a:noFill/>
            <a:ln w="9525" cap="flat" cmpd="sng">
              <a:solidFill>
                <a:srgbClr val="4BA173"/>
              </a:solidFill>
              <a:prstDash val="solid"/>
              <a:round/>
              <a:headEnd type="none" w="lg" len="lg"/>
              <a:tailEnd type="none" w="lg" len="lg"/>
            </a:ln>
          </p:spPr>
        </p:cxnSp>
        <p:cxnSp>
          <p:nvCxnSpPr>
            <p:cNvPr id="29" name="Shape 106">
              <a:extLst>
                <a:ext uri="{FF2B5EF4-FFF2-40B4-BE49-F238E27FC236}">
                  <a16:creationId xmlns:a16="http://schemas.microsoft.com/office/drawing/2014/main" id="{D4298C89-469E-7865-9CD7-843A8D101A79}"/>
                </a:ext>
              </a:extLst>
            </p:cNvPr>
            <p:cNvCxnSpPr>
              <a:stCxn id="13" idx="6"/>
              <a:endCxn id="15" idx="2"/>
            </p:cNvCxnSpPr>
            <p:nvPr/>
          </p:nvCxnSpPr>
          <p:spPr>
            <a:xfrm rot="10800000" flipH="1">
              <a:off x="3456325" y="2261850"/>
              <a:ext cx="350700" cy="309900"/>
            </a:xfrm>
            <a:prstGeom prst="straightConnector1">
              <a:avLst/>
            </a:prstGeom>
            <a:noFill/>
            <a:ln w="9525" cap="flat" cmpd="sng">
              <a:solidFill>
                <a:srgbClr val="4BA173"/>
              </a:solidFill>
              <a:prstDash val="solid"/>
              <a:round/>
              <a:headEnd type="none" w="lg" len="lg"/>
              <a:tailEnd type="none" w="lg" len="lg"/>
            </a:ln>
          </p:spPr>
        </p:cxnSp>
        <p:cxnSp>
          <p:nvCxnSpPr>
            <p:cNvPr id="30" name="Shape 107">
              <a:extLst>
                <a:ext uri="{FF2B5EF4-FFF2-40B4-BE49-F238E27FC236}">
                  <a16:creationId xmlns:a16="http://schemas.microsoft.com/office/drawing/2014/main" id="{135E09B5-1C86-0E23-5C40-E6EE93F08A88}"/>
                </a:ext>
              </a:extLst>
            </p:cNvPr>
            <p:cNvCxnSpPr>
              <a:stCxn id="11" idx="6"/>
              <a:endCxn id="15" idx="2"/>
            </p:cNvCxnSpPr>
            <p:nvPr/>
          </p:nvCxnSpPr>
          <p:spPr>
            <a:xfrm>
              <a:off x="3456325" y="1951550"/>
              <a:ext cx="350700" cy="309900"/>
            </a:xfrm>
            <a:prstGeom prst="straightConnector1">
              <a:avLst/>
            </a:prstGeom>
            <a:noFill/>
            <a:ln w="9525" cap="flat" cmpd="sng">
              <a:solidFill>
                <a:srgbClr val="4BA173"/>
              </a:solidFill>
              <a:prstDash val="solid"/>
              <a:round/>
              <a:headEnd type="none" w="lg" len="lg"/>
              <a:tailEnd type="none" w="lg" len="lg"/>
            </a:ln>
          </p:spPr>
        </p:cxnSp>
      </p:grpSp>
      <p:sp>
        <p:nvSpPr>
          <p:cNvPr id="31" name="Shape 108">
            <a:extLst>
              <a:ext uri="{FF2B5EF4-FFF2-40B4-BE49-F238E27FC236}">
                <a16:creationId xmlns:a16="http://schemas.microsoft.com/office/drawing/2014/main" id="{B9426684-23CF-A35A-5402-877A25473D2F}"/>
              </a:ext>
            </a:extLst>
          </p:cNvPr>
          <p:cNvSpPr txBox="1"/>
          <p:nvPr/>
        </p:nvSpPr>
        <p:spPr>
          <a:xfrm>
            <a:off x="3060179" y="1460851"/>
            <a:ext cx="1302667" cy="421333"/>
          </a:xfrm>
          <a:prstGeom prst="rect">
            <a:avLst/>
          </a:prstGeom>
          <a:noFill/>
          <a:ln>
            <a:noFill/>
          </a:ln>
        </p:spPr>
        <p:txBody>
          <a:bodyPr lIns="101583" tIns="101583" rIns="101583" bIns="101583" anchor="t" anchorCtr="0">
            <a:noAutofit/>
          </a:bodyPr>
          <a:lstStyle/>
          <a:p>
            <a:r>
              <a:rPr lang="en-US" sz="2000"/>
              <a:t>Input Layer</a:t>
            </a:r>
          </a:p>
        </p:txBody>
      </p:sp>
      <p:sp>
        <p:nvSpPr>
          <p:cNvPr id="32" name="Shape 109">
            <a:extLst>
              <a:ext uri="{FF2B5EF4-FFF2-40B4-BE49-F238E27FC236}">
                <a16:creationId xmlns:a16="http://schemas.microsoft.com/office/drawing/2014/main" id="{8151A3EF-7967-D541-3522-98E60E0C3BA4}"/>
              </a:ext>
            </a:extLst>
          </p:cNvPr>
          <p:cNvSpPr txBox="1"/>
          <p:nvPr/>
        </p:nvSpPr>
        <p:spPr>
          <a:xfrm>
            <a:off x="4988596" y="1460851"/>
            <a:ext cx="1462333" cy="421333"/>
          </a:xfrm>
          <a:prstGeom prst="rect">
            <a:avLst/>
          </a:prstGeom>
          <a:noFill/>
          <a:ln>
            <a:noFill/>
          </a:ln>
        </p:spPr>
        <p:txBody>
          <a:bodyPr lIns="101583" tIns="101583" rIns="101583" bIns="101583" anchor="t" anchorCtr="0">
            <a:noAutofit/>
          </a:bodyPr>
          <a:lstStyle/>
          <a:p>
            <a:r>
              <a:rPr lang="en-US" sz="2000"/>
              <a:t>Hidden Layer</a:t>
            </a:r>
          </a:p>
        </p:txBody>
      </p:sp>
      <p:sp>
        <p:nvSpPr>
          <p:cNvPr id="33" name="Shape 110">
            <a:extLst>
              <a:ext uri="{FF2B5EF4-FFF2-40B4-BE49-F238E27FC236}">
                <a16:creationId xmlns:a16="http://schemas.microsoft.com/office/drawing/2014/main" id="{F52B6779-6A1D-22B8-9CD3-3B7E55678947}"/>
              </a:ext>
            </a:extLst>
          </p:cNvPr>
          <p:cNvSpPr txBox="1"/>
          <p:nvPr/>
        </p:nvSpPr>
        <p:spPr>
          <a:xfrm>
            <a:off x="6779957" y="1460851"/>
            <a:ext cx="1462333" cy="421333"/>
          </a:xfrm>
          <a:prstGeom prst="rect">
            <a:avLst/>
          </a:prstGeom>
          <a:noFill/>
          <a:ln>
            <a:noFill/>
          </a:ln>
        </p:spPr>
        <p:txBody>
          <a:bodyPr lIns="101583" tIns="101583" rIns="101583" bIns="101583" anchor="t" anchorCtr="0">
            <a:noAutofit/>
          </a:bodyPr>
          <a:lstStyle/>
          <a:p>
            <a:r>
              <a:rPr lang="en-US" sz="2000"/>
              <a:t>Output Layer</a:t>
            </a:r>
          </a:p>
        </p:txBody>
      </p:sp>
      <p:sp>
        <p:nvSpPr>
          <p:cNvPr id="34" name="Shape 111">
            <a:extLst>
              <a:ext uri="{FF2B5EF4-FFF2-40B4-BE49-F238E27FC236}">
                <a16:creationId xmlns:a16="http://schemas.microsoft.com/office/drawing/2014/main" id="{386615B7-53A4-6FD3-C8D7-8CB5CC112DA5}"/>
              </a:ext>
            </a:extLst>
          </p:cNvPr>
          <p:cNvSpPr txBox="1"/>
          <p:nvPr/>
        </p:nvSpPr>
        <p:spPr>
          <a:xfrm>
            <a:off x="7099095" y="5241157"/>
            <a:ext cx="1302667" cy="421333"/>
          </a:xfrm>
          <a:prstGeom prst="rect">
            <a:avLst/>
          </a:prstGeom>
          <a:noFill/>
          <a:ln>
            <a:noFill/>
          </a:ln>
        </p:spPr>
        <p:txBody>
          <a:bodyPr lIns="101583" tIns="101583" rIns="101583" bIns="101583" anchor="t" anchorCtr="0">
            <a:noAutofit/>
          </a:bodyPr>
          <a:lstStyle/>
          <a:p>
            <a:r>
              <a:rPr lang="en-US" sz="2000"/>
              <a:t>Synapse</a:t>
            </a:r>
          </a:p>
        </p:txBody>
      </p:sp>
      <p:cxnSp>
        <p:nvCxnSpPr>
          <p:cNvPr id="35" name="Shape 112">
            <a:extLst>
              <a:ext uri="{FF2B5EF4-FFF2-40B4-BE49-F238E27FC236}">
                <a16:creationId xmlns:a16="http://schemas.microsoft.com/office/drawing/2014/main" id="{EE419139-BF19-ADA2-44E0-F4A90EDD71A7}"/>
              </a:ext>
            </a:extLst>
          </p:cNvPr>
          <p:cNvCxnSpPr/>
          <p:nvPr/>
        </p:nvCxnSpPr>
        <p:spPr>
          <a:xfrm rot="10800000">
            <a:off x="6546401" y="4755851"/>
            <a:ext cx="929333" cy="603333"/>
          </a:xfrm>
          <a:prstGeom prst="straightConnector1">
            <a:avLst/>
          </a:prstGeom>
          <a:noFill/>
          <a:ln w="9525" cap="flat" cmpd="sng">
            <a:solidFill>
              <a:schemeClr val="dk2"/>
            </a:solidFill>
            <a:prstDash val="solid"/>
            <a:round/>
            <a:headEnd type="none" w="lg" len="lg"/>
            <a:tailEnd type="triangle" w="lg" len="lg"/>
          </a:ln>
        </p:spPr>
      </p:cxnSp>
      <p:sp>
        <p:nvSpPr>
          <p:cNvPr id="36" name="Shape 113">
            <a:extLst>
              <a:ext uri="{FF2B5EF4-FFF2-40B4-BE49-F238E27FC236}">
                <a16:creationId xmlns:a16="http://schemas.microsoft.com/office/drawing/2014/main" id="{22B17DA3-664C-E9CD-A7A8-276046D1FEF8}"/>
              </a:ext>
            </a:extLst>
          </p:cNvPr>
          <p:cNvSpPr txBox="1"/>
          <p:nvPr/>
        </p:nvSpPr>
        <p:spPr>
          <a:xfrm>
            <a:off x="1964457" y="4567573"/>
            <a:ext cx="984333" cy="421333"/>
          </a:xfrm>
          <a:prstGeom prst="rect">
            <a:avLst/>
          </a:prstGeom>
          <a:noFill/>
          <a:ln>
            <a:noFill/>
          </a:ln>
        </p:spPr>
        <p:txBody>
          <a:bodyPr lIns="101583" tIns="101583" rIns="101583" bIns="101583" anchor="t" anchorCtr="0">
            <a:noAutofit/>
          </a:bodyPr>
          <a:lstStyle/>
          <a:p>
            <a:r>
              <a:rPr lang="en-US" sz="2000"/>
              <a:t>Neuron</a:t>
            </a:r>
          </a:p>
        </p:txBody>
      </p:sp>
      <p:cxnSp>
        <p:nvCxnSpPr>
          <p:cNvPr id="37" name="Shape 114">
            <a:extLst>
              <a:ext uri="{FF2B5EF4-FFF2-40B4-BE49-F238E27FC236}">
                <a16:creationId xmlns:a16="http://schemas.microsoft.com/office/drawing/2014/main" id="{A96DFC52-DFA8-1535-4024-F8ECD910B921}"/>
              </a:ext>
            </a:extLst>
          </p:cNvPr>
          <p:cNvCxnSpPr>
            <a:endCxn id="9" idx="3"/>
          </p:cNvCxnSpPr>
          <p:nvPr/>
        </p:nvCxnSpPr>
        <p:spPr>
          <a:xfrm rot="10800000" flipH="1">
            <a:off x="2513977" y="4032451"/>
            <a:ext cx="775000" cy="656333"/>
          </a:xfrm>
          <a:prstGeom prst="straightConnector1">
            <a:avLst/>
          </a:prstGeom>
          <a:noFill/>
          <a:ln w="9525" cap="flat" cmpd="sng">
            <a:solidFill>
              <a:schemeClr val="dk2"/>
            </a:solidFill>
            <a:prstDash val="solid"/>
            <a:round/>
            <a:headEnd type="none" w="lg" len="lg"/>
            <a:tailEnd type="triangle" w="lg" len="lg"/>
          </a:ln>
        </p:spPr>
      </p:cxnSp>
      <p:cxnSp>
        <p:nvCxnSpPr>
          <p:cNvPr id="38" name="Shape 115">
            <a:extLst>
              <a:ext uri="{FF2B5EF4-FFF2-40B4-BE49-F238E27FC236}">
                <a16:creationId xmlns:a16="http://schemas.microsoft.com/office/drawing/2014/main" id="{56626D19-898E-FD39-3826-622F62E9D7CF}"/>
              </a:ext>
            </a:extLst>
          </p:cNvPr>
          <p:cNvCxnSpPr>
            <a:stCxn id="5" idx="6"/>
            <a:endCxn id="11" idx="2"/>
          </p:cNvCxnSpPr>
          <p:nvPr/>
        </p:nvCxnSpPr>
        <p:spPr>
          <a:xfrm>
            <a:off x="4142216" y="2365242"/>
            <a:ext cx="997332" cy="0"/>
          </a:xfrm>
          <a:prstGeom prst="straightConnector1">
            <a:avLst/>
          </a:prstGeom>
          <a:noFill/>
          <a:ln w="9525" cap="flat" cmpd="sng">
            <a:solidFill>
              <a:srgbClr val="4BA173"/>
            </a:solidFill>
            <a:prstDash val="solid"/>
            <a:round/>
            <a:headEnd type="none" w="lg" len="lg"/>
            <a:tailEnd type="none" w="lg" len="lg"/>
          </a:ln>
        </p:spPr>
      </p:cxnSp>
    </p:spTree>
    <p:extLst>
      <p:ext uri="{BB962C8B-B14F-4D97-AF65-F5344CB8AC3E}">
        <p14:creationId xmlns:p14="http://schemas.microsoft.com/office/powerpoint/2010/main" val="3898745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3 </a:t>
            </a:r>
            <a:r>
              <a:rPr lang="en-GB" b="1" dirty="0">
                <a:solidFill>
                  <a:srgbClr val="00B050"/>
                </a:solidFill>
              </a:rPr>
              <a:t>Parameter Search</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4154984"/>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learning_rate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initial learning rate</a:t>
            </a:r>
            <a:endParaRPr lang="en-GB" altLang="en-US" sz="24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decay_rate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the rate that the initial learning rate decays</a:t>
            </a:r>
            <a:endParaRPr lang="en-GB" altLang="en-US" sz="2400" dirty="0">
              <a:latin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e.g., 1.0 is no decay, 0.5 means cut the decay rate in half each number of (decay) steps</a:t>
            </a: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decay_steps</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number of steps to execute before changing learning rate</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num_epochs</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number of times to cycle through the input data</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batch_size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keep at 1 for now</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Experiment with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learning_rate</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decay_rate</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decay_steps</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num_epoch</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Record the parameters that give you the best Dice score</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1309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3 </a:t>
            </a:r>
            <a:r>
              <a:rPr lang="en-GB" b="1" dirty="0">
                <a:solidFill>
                  <a:srgbClr val="00B050"/>
                </a:solidFill>
              </a:rPr>
              <a:t>Parameter Search</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4154984"/>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learning_rate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initial learning rate</a:t>
            </a:r>
            <a:endParaRPr lang="en-GB" altLang="en-US" sz="24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decay_rate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the rate that the initial learning rate decays</a:t>
            </a:r>
            <a:endParaRPr lang="en-GB" altLang="en-US" sz="2400" dirty="0">
              <a:latin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e.g., 1.0 is no decay, 0.5 means cut the decay rate in half each number of (decay) steps</a:t>
            </a: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decay_steps</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number of steps to execute before changing learning rate</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num_epochs</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number of times to cycle through the input data</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batch_size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keep at 1 for now</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Experiment with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learning_rate</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decay_rate</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decay_steps</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num_epoch</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Record the parameters that give you the best Dice score</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1949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Quiz </a:t>
            </a:r>
            <a:r>
              <a:rPr lang="en-GB" b="1" dirty="0">
                <a:solidFill>
                  <a:srgbClr val="00B050"/>
                </a:solidFill>
              </a:rPr>
              <a:t>Vision Deep Neural Networks (DNNs)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862322"/>
          </a:xfrm>
          <a:prstGeom prst="rect">
            <a:avLst/>
          </a:prstGeom>
          <a:noFill/>
        </p:spPr>
        <p:txBody>
          <a:bodyPr wrap="square">
            <a:spAutoFit/>
          </a:bodyPr>
          <a:lstStyle/>
          <a:p>
            <a:pPr fontAlgn="base"/>
            <a:br>
              <a:rPr lang="en-US" sz="1800" dirty="0">
                <a:effectLst/>
                <a:latin typeface="Times New Roman" panose="02020603050405020304" pitchFamily="18" charset="0"/>
                <a:ea typeface="Times New Roman" panose="02020603050405020304" pitchFamily="18" charset="0"/>
              </a:rPr>
            </a:br>
            <a:r>
              <a:rPr lang="en-US" sz="1800" dirty="0">
                <a:effectLst/>
                <a:latin typeface="Arial" panose="020B0604020202020204" pitchFamily="34" charset="0"/>
                <a:ea typeface="Times New Roman" panose="02020603050405020304" pitchFamily="18" charset="0"/>
              </a:rPr>
              <a:t>1.    What is the most crucial step in image classification to identify the features of a dog?</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A. Try to classify a photograph of a dog</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B. Use dog images to train AI</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C. Use pre-trained AI model</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D. Use images of different animals to teach the AI</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fontAlgn="base"/>
            <a:br>
              <a:rPr lang="en-US" sz="1800" dirty="0">
                <a:effectLst/>
                <a:latin typeface="Times New Roman" panose="02020603050405020304" pitchFamily="18" charset="0"/>
                <a:ea typeface="Times New Roman" panose="02020603050405020304" pitchFamily="18" charset="0"/>
              </a:rPr>
            </a:br>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4677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954655"/>
          </a:xfrm>
          <a:prstGeom prst="rect">
            <a:avLst/>
          </a:prstGeom>
          <a:noFill/>
        </p:spPr>
        <p:txBody>
          <a:bodyPr wrap="square">
            <a:spAutoFit/>
          </a:bodyPr>
          <a:lstStyle/>
          <a:p>
            <a:pPr fontAlgn="base"/>
            <a:r>
              <a:rPr lang="en-US" sz="1800" dirty="0">
                <a:effectLst/>
                <a:latin typeface="Arial" panose="020B0604020202020204" pitchFamily="34" charset="0"/>
                <a:ea typeface="Times New Roman" panose="02020603050405020304" pitchFamily="18" charset="0"/>
              </a:rPr>
              <a:t>2. A highly well-trained model has been trained to detect features of a dog. The model is also used to detect a skinny hairless dog which looks like a chicken. What might be wrong that the hairless dog is not classified at all?</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A. Image quality is poor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B. There were no photos of hairless dogs in the training data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C. A weakness exists in computer vision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D. There weren't enough dog photos in the training data</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5447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031325"/>
          </a:xfrm>
          <a:prstGeom prst="rect">
            <a:avLst/>
          </a:prstGeom>
          <a:noFill/>
        </p:spPr>
        <p:txBody>
          <a:bodyPr wrap="square">
            <a:spAutoFit/>
          </a:bodyPr>
          <a:lstStyle/>
          <a:p>
            <a:pPr fontAlgn="base"/>
            <a:r>
              <a:rPr lang="en-US" dirty="0">
                <a:latin typeface="Arial" panose="020B0604020202020204" pitchFamily="34" charset="0"/>
                <a:ea typeface="Times New Roman" panose="02020603050405020304" pitchFamily="18" charset="0"/>
              </a:rPr>
              <a:t>3</a:t>
            </a:r>
            <a:r>
              <a:rPr lang="en-US" sz="1800" dirty="0">
                <a:effectLst/>
                <a:latin typeface="Arial" panose="020B0604020202020204" pitchFamily="34" charset="0"/>
                <a:ea typeface="Times New Roman" panose="02020603050405020304" pitchFamily="18" charset="0"/>
              </a:rPr>
              <a:t>.</a:t>
            </a:r>
            <a:r>
              <a:rPr lang="en-GB" sz="1800" dirty="0">
                <a:effectLst/>
                <a:latin typeface="Arial" panose="020B0604020202020204" pitchFamily="34" charset="0"/>
                <a:ea typeface="Times New Roman" panose="02020603050405020304" pitchFamily="18" charset="0"/>
              </a:rPr>
              <a:t> The order of channels in PNG</a:t>
            </a:r>
          </a:p>
          <a:p>
            <a:pPr fontAlgn="base"/>
            <a:endParaRPr lang="en-GB" sz="1800" dirty="0">
              <a:effectLst/>
              <a:latin typeface="Arial" panose="020B0604020202020204" pitchFamily="34" charset="0"/>
              <a:ea typeface="Times New Roman" panose="02020603050405020304" pitchFamily="18" charset="0"/>
            </a:endParaRPr>
          </a:p>
          <a:p>
            <a:pPr fontAlgn="base"/>
            <a:r>
              <a:rPr lang="en-GB" sz="1800" dirty="0">
                <a:effectLst/>
                <a:latin typeface="Arial" panose="020B0604020202020204" pitchFamily="34" charset="0"/>
                <a:ea typeface="Times New Roman" panose="02020603050405020304" pitchFamily="18" charset="0"/>
              </a:rPr>
              <a:t>A. GRB</a:t>
            </a:r>
          </a:p>
          <a:p>
            <a:pPr fontAlgn="base"/>
            <a:r>
              <a:rPr lang="en-GB" sz="1800" dirty="0">
                <a:effectLst/>
                <a:latin typeface="Arial" panose="020B0604020202020204" pitchFamily="34" charset="0"/>
                <a:ea typeface="Times New Roman" panose="02020603050405020304" pitchFamily="18" charset="0"/>
              </a:rPr>
              <a:t>B. BRG</a:t>
            </a:r>
          </a:p>
          <a:p>
            <a:pPr fontAlgn="base"/>
            <a:r>
              <a:rPr lang="en-GB" sz="1800" dirty="0">
                <a:effectLst/>
                <a:latin typeface="Arial" panose="020B0604020202020204" pitchFamily="34" charset="0"/>
                <a:ea typeface="Times New Roman" panose="02020603050405020304" pitchFamily="18" charset="0"/>
              </a:rPr>
              <a:t>C. BGR</a:t>
            </a:r>
          </a:p>
          <a:p>
            <a:pPr fontAlgn="base"/>
            <a:r>
              <a:rPr lang="en-GB" sz="1800" dirty="0">
                <a:effectLst/>
                <a:latin typeface="Arial" panose="020B0604020202020204" pitchFamily="34" charset="0"/>
                <a:ea typeface="Times New Roman" panose="02020603050405020304" pitchFamily="18" charset="0"/>
              </a:rPr>
              <a:t>D. R​GB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62824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308324"/>
          </a:xfrm>
          <a:prstGeom prst="rect">
            <a:avLst/>
          </a:prstGeom>
          <a:noFill/>
        </p:spPr>
        <p:txBody>
          <a:bodyPr wrap="square">
            <a:spAutoFit/>
          </a:bodyPr>
          <a:lstStyle/>
          <a:p>
            <a:pPr fontAlgn="base"/>
            <a:r>
              <a:rPr lang="en-US" sz="1800" dirty="0">
                <a:effectLst/>
                <a:latin typeface="Arial" panose="020B0604020202020204" pitchFamily="34" charset="0"/>
                <a:ea typeface="Times New Roman" panose="02020603050405020304" pitchFamily="18" charset="0"/>
              </a:rPr>
              <a:t>4.</a:t>
            </a:r>
            <a:r>
              <a:rPr lang="en-GB" sz="1800" dirty="0">
                <a:effectLst/>
                <a:latin typeface="Arial" panose="020B0604020202020204" pitchFamily="34" charset="0"/>
                <a:ea typeface="Times New Roman" panose="02020603050405020304" pitchFamily="18" charset="0"/>
              </a:rPr>
              <a:t> What type of image operation can ​convolution perform?</a:t>
            </a:r>
          </a:p>
          <a:p>
            <a:pPr fontAlgn="base"/>
            <a:endParaRPr lang="en-GB" sz="1800" dirty="0">
              <a:effectLst/>
              <a:latin typeface="Arial" panose="020B0604020202020204" pitchFamily="34" charset="0"/>
              <a:ea typeface="Times New Roman" panose="02020603050405020304" pitchFamily="18" charset="0"/>
            </a:endParaRPr>
          </a:p>
          <a:p>
            <a:pPr fontAlgn="base"/>
            <a:r>
              <a:rPr lang="en-GB" sz="1800" dirty="0">
                <a:effectLst/>
                <a:latin typeface="Arial" panose="020B0604020202020204" pitchFamily="34" charset="0"/>
                <a:ea typeface="Times New Roman" panose="02020603050405020304" pitchFamily="18" charset="0"/>
              </a:rPr>
              <a:t>A. Edge detection</a:t>
            </a:r>
          </a:p>
          <a:p>
            <a:pPr fontAlgn="base"/>
            <a:r>
              <a:rPr lang="en-GB" sz="1800" dirty="0">
                <a:effectLst/>
                <a:latin typeface="Arial" panose="020B0604020202020204" pitchFamily="34" charset="0"/>
                <a:ea typeface="Times New Roman" panose="02020603050405020304" pitchFamily="18" charset="0"/>
              </a:rPr>
              <a:t>B. Sharpening</a:t>
            </a:r>
          </a:p>
          <a:p>
            <a:pPr fontAlgn="base"/>
            <a:r>
              <a:rPr lang="en-GB" sz="1800" dirty="0">
                <a:effectLst/>
                <a:latin typeface="Arial" panose="020B0604020202020204" pitchFamily="34" charset="0"/>
                <a:ea typeface="Times New Roman" panose="02020603050405020304" pitchFamily="18" charset="0"/>
              </a:rPr>
              <a:t>C. Blurring</a:t>
            </a:r>
          </a:p>
          <a:p>
            <a:pPr fontAlgn="base"/>
            <a:r>
              <a:rPr lang="en-GB" sz="1800" dirty="0">
                <a:effectLst/>
                <a:latin typeface="Arial" panose="020B0604020202020204" pitchFamily="34" charset="0"/>
                <a:ea typeface="Times New Roman" panose="02020603050405020304" pitchFamily="18" charset="0"/>
              </a:rPr>
              <a:t>D. All of the above</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fontAlgn="base"/>
            <a:endParaRPr lang="en-GB" sz="18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92207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031325"/>
          </a:xfrm>
          <a:prstGeom prst="rect">
            <a:avLst/>
          </a:prstGeom>
          <a:noFill/>
        </p:spPr>
        <p:txBody>
          <a:bodyPr wrap="square">
            <a:spAutoFit/>
          </a:bodyPr>
          <a:lstStyle/>
          <a:p>
            <a:pPr fontAlgn="base"/>
            <a:r>
              <a:rPr lang="en-GB" dirty="0">
                <a:latin typeface="Arial" panose="020B0604020202020204" pitchFamily="34" charset="0"/>
                <a:ea typeface="Times New Roman" panose="02020603050405020304" pitchFamily="18" charset="0"/>
              </a:rPr>
              <a:t>5</a:t>
            </a:r>
            <a:r>
              <a:rPr lang="en-GB" sz="1800" dirty="0">
                <a:effectLst/>
                <a:latin typeface="Arial" panose="020B0604020202020204" pitchFamily="34" charset="0"/>
                <a:ea typeface="Times New Roman" panose="02020603050405020304" pitchFamily="18" charset="0"/>
              </a:rPr>
              <a:t>. T​he height of the image is the:</a:t>
            </a:r>
          </a:p>
          <a:p>
            <a:pPr fontAlgn="base"/>
            <a:endParaRPr lang="en-GB" sz="1800" dirty="0">
              <a:effectLst/>
              <a:latin typeface="Arial" panose="020B0604020202020204" pitchFamily="34" charset="0"/>
              <a:ea typeface="Times New Roman" panose="02020603050405020304" pitchFamily="18" charset="0"/>
            </a:endParaRPr>
          </a:p>
          <a:p>
            <a:pPr fontAlgn="base"/>
            <a:r>
              <a:rPr lang="en-GB" sz="1800" dirty="0">
                <a:effectLst/>
                <a:latin typeface="Arial" panose="020B0604020202020204" pitchFamily="34" charset="0"/>
                <a:ea typeface="Times New Roman" panose="02020603050405020304" pitchFamily="18" charset="0"/>
              </a:rPr>
              <a:t>A. N​umber of columns</a:t>
            </a:r>
          </a:p>
          <a:p>
            <a:pPr fontAlgn="base"/>
            <a:r>
              <a:rPr lang="en-GB" sz="1800" dirty="0">
                <a:effectLst/>
                <a:latin typeface="Arial" panose="020B0604020202020204" pitchFamily="34" charset="0"/>
                <a:ea typeface="Times New Roman" panose="02020603050405020304" pitchFamily="18" charset="0"/>
              </a:rPr>
              <a:t>B. N​umber of rows</a:t>
            </a:r>
          </a:p>
          <a:p>
            <a:pPr fontAlgn="base"/>
            <a:r>
              <a:rPr lang="en-GB" sz="1800" dirty="0">
                <a:effectLst/>
                <a:latin typeface="Arial" panose="020B0604020202020204" pitchFamily="34" charset="0"/>
                <a:ea typeface="Times New Roman" panose="02020603050405020304" pitchFamily="18" charset="0"/>
              </a:rPr>
              <a:t>C. N​umber of pixels</a:t>
            </a:r>
          </a:p>
          <a:p>
            <a:pPr fontAlgn="base"/>
            <a:r>
              <a:rPr lang="en-GB" sz="1800" dirty="0">
                <a:effectLst/>
                <a:latin typeface="Arial" panose="020B0604020202020204" pitchFamily="34" charset="0"/>
                <a:ea typeface="Times New Roman" panose="02020603050405020304" pitchFamily="18" charset="0"/>
              </a:rPr>
              <a:t>D. N​one of the above</a:t>
            </a:r>
          </a:p>
          <a:p>
            <a:pPr fontAlgn="base"/>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693685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031325"/>
          </a:xfrm>
          <a:prstGeom prst="rect">
            <a:avLst/>
          </a:prstGeom>
          <a:noFill/>
        </p:spPr>
        <p:txBody>
          <a:bodyPr wrap="square">
            <a:spAutoFit/>
          </a:bodyPr>
          <a:lstStyle/>
          <a:p>
            <a:pPr fontAlgn="base"/>
            <a:r>
              <a:rPr lang="en-GB" sz="1800" dirty="0">
                <a:effectLst/>
                <a:latin typeface="Times New Roman" panose="02020603050405020304" pitchFamily="18" charset="0"/>
                <a:ea typeface="Times New Roman" panose="02020603050405020304" pitchFamily="18" charset="0"/>
              </a:rPr>
              <a:t>Q6. How many colour channels does a Grayscale image have ​?</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1</a:t>
            </a:r>
          </a:p>
          <a:p>
            <a:pPr fontAlgn="base"/>
            <a:r>
              <a:rPr lang="en-GB" sz="1800" dirty="0">
                <a:effectLst/>
                <a:latin typeface="Times New Roman" panose="02020603050405020304" pitchFamily="18" charset="0"/>
                <a:ea typeface="Times New Roman" panose="02020603050405020304" pitchFamily="18" charset="0"/>
              </a:rPr>
              <a:t>B. 2</a:t>
            </a:r>
          </a:p>
          <a:p>
            <a:pPr fontAlgn="base"/>
            <a:r>
              <a:rPr lang="en-GB" sz="1800" dirty="0">
                <a:effectLst/>
                <a:latin typeface="Times New Roman" panose="02020603050405020304" pitchFamily="18" charset="0"/>
                <a:ea typeface="Times New Roman" panose="02020603050405020304" pitchFamily="18" charset="0"/>
              </a:rPr>
              <a:t>C. 3</a:t>
            </a:r>
          </a:p>
          <a:p>
            <a:pPr fontAlgn="base"/>
            <a:r>
              <a:rPr lang="en-GB" dirty="0">
                <a:latin typeface="Times New Roman" panose="02020603050405020304" pitchFamily="18" charset="0"/>
                <a:ea typeface="Times New Roman" panose="02020603050405020304" pitchFamily="18" charset="0"/>
              </a:rPr>
              <a:t>D. 0</a:t>
            </a:r>
            <a:r>
              <a:rPr lang="en-GB" sz="1800" dirty="0">
                <a:effectLst/>
                <a:latin typeface="Times New Roman" panose="02020603050405020304" pitchFamily="18" charset="0"/>
                <a:ea typeface="Times New Roman" panose="02020603050405020304" pitchFamily="18" charset="0"/>
              </a:rPr>
              <a:t>​</a:t>
            </a:r>
          </a:p>
          <a:p>
            <a:pPr fontAlgn="base"/>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80225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585323"/>
          </a:xfrm>
          <a:prstGeom prst="rect">
            <a:avLst/>
          </a:prstGeom>
          <a:noFill/>
        </p:spPr>
        <p:txBody>
          <a:bodyPr wrap="square">
            <a:spAutoFit/>
          </a:bodyPr>
          <a:lstStyle/>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Q7. You train a CNN and obtain an accuracy of 100% on the training data and 50% on the validation data. This is an example of:</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Overfitting</a:t>
            </a:r>
          </a:p>
          <a:p>
            <a:pPr fontAlgn="base"/>
            <a:r>
              <a:rPr lang="en-GB" sz="1800" dirty="0">
                <a:effectLst/>
                <a:latin typeface="Times New Roman" panose="02020603050405020304" pitchFamily="18" charset="0"/>
                <a:ea typeface="Times New Roman" panose="02020603050405020304" pitchFamily="18" charset="0"/>
              </a:rPr>
              <a:t>B. Underfitting</a:t>
            </a:r>
          </a:p>
          <a:p>
            <a:pPr fontAlgn="base"/>
            <a:r>
              <a:rPr lang="en-GB" sz="1800" dirty="0">
                <a:effectLst/>
                <a:latin typeface="Times New Roman" panose="02020603050405020304" pitchFamily="18" charset="0"/>
                <a:ea typeface="Times New Roman" panose="02020603050405020304" pitchFamily="18" charset="0"/>
              </a:rPr>
              <a:t>C. A good model</a:t>
            </a:r>
          </a:p>
          <a:p>
            <a:pPr fontAlgn="base"/>
            <a:r>
              <a:rPr lang="en-GB" sz="1800" dirty="0">
                <a:effectLst/>
                <a:latin typeface="Times New Roman" panose="02020603050405020304" pitchFamily="18" charset="0"/>
                <a:ea typeface="Times New Roman" panose="02020603050405020304" pitchFamily="18" charset="0"/>
              </a:rPr>
              <a:t>D. None of Above</a:t>
            </a:r>
          </a:p>
          <a:p>
            <a:pPr fontAlgn="base"/>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41728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4801314"/>
          </a:xfrm>
          <a:prstGeom prst="rect">
            <a:avLst/>
          </a:prstGeom>
          <a:noFill/>
        </p:spPr>
        <p:txBody>
          <a:bodyPr wrap="square">
            <a:spAutoFit/>
          </a:bodyPr>
          <a:lstStyle/>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Q9. What makes a neural network a deep neural network?</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Having one hidden layer</a:t>
            </a:r>
          </a:p>
          <a:p>
            <a:pPr fontAlgn="base"/>
            <a:r>
              <a:rPr lang="en-GB" sz="1800" dirty="0">
                <a:effectLst/>
                <a:latin typeface="Times New Roman" panose="02020603050405020304" pitchFamily="18" charset="0"/>
                <a:ea typeface="Times New Roman" panose="02020603050405020304" pitchFamily="18" charset="0"/>
              </a:rPr>
              <a:t>B. Having no hidden layer</a:t>
            </a:r>
          </a:p>
          <a:p>
            <a:pPr fontAlgn="base"/>
            <a:r>
              <a:rPr lang="en-GB" sz="1800" dirty="0" err="1">
                <a:effectLst/>
                <a:latin typeface="Times New Roman" panose="02020603050405020304" pitchFamily="18" charset="0"/>
                <a:ea typeface="Times New Roman" panose="02020603050405020304" pitchFamily="18" charset="0"/>
              </a:rPr>
              <a:t>C.An</a:t>
            </a:r>
            <a:r>
              <a:rPr lang="en-GB" sz="1800" dirty="0">
                <a:effectLst/>
                <a:latin typeface="Times New Roman" panose="02020603050405020304" pitchFamily="18" charset="0"/>
                <a:ea typeface="Times New Roman" panose="02020603050405020304" pitchFamily="18" charset="0"/>
              </a:rPr>
              <a:t> overfitting model</a:t>
            </a:r>
          </a:p>
          <a:p>
            <a:pPr fontAlgn="base"/>
            <a:r>
              <a:rPr lang="en-GB" sz="1800" dirty="0">
                <a:effectLst/>
                <a:latin typeface="Times New Roman" panose="02020603050405020304" pitchFamily="18" charset="0"/>
                <a:ea typeface="Times New Roman" panose="02020603050405020304" pitchFamily="18" charset="0"/>
              </a:rPr>
              <a:t>D. Having more than one hidden layer</a:t>
            </a:r>
          </a:p>
          <a:p>
            <a:pPr fontAlgn="base"/>
            <a:endParaRPr lang="en-GB" sz="1800" dirty="0">
              <a:effectLst/>
              <a:latin typeface="Times New Roman" panose="02020603050405020304" pitchFamily="18" charset="0"/>
              <a:ea typeface="Times New Roman" panose="02020603050405020304" pitchFamily="18" charset="0"/>
            </a:endParaRP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Q10. A lot of times, we don’t have the time and resources to build our own model, so we use pre-trained CNN’s to speed up the process. This is best described as..</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Transfer learning</a:t>
            </a:r>
          </a:p>
          <a:p>
            <a:pPr fontAlgn="base"/>
            <a:r>
              <a:rPr lang="en-GB" sz="1800" dirty="0">
                <a:effectLst/>
                <a:latin typeface="Times New Roman" panose="02020603050405020304" pitchFamily="18" charset="0"/>
                <a:ea typeface="Times New Roman" panose="02020603050405020304" pitchFamily="18" charset="0"/>
              </a:rPr>
              <a:t>B. Deep learning</a:t>
            </a:r>
          </a:p>
          <a:p>
            <a:pPr fontAlgn="base"/>
            <a:r>
              <a:rPr lang="en-GB" sz="1800" dirty="0">
                <a:effectLst/>
                <a:latin typeface="Times New Roman" panose="02020603050405020304" pitchFamily="18" charset="0"/>
                <a:ea typeface="Times New Roman" panose="02020603050405020304" pitchFamily="18" charset="0"/>
              </a:rPr>
              <a:t>C. State Vector Machine</a:t>
            </a:r>
          </a:p>
          <a:p>
            <a:pPr fontAlgn="base"/>
            <a:r>
              <a:rPr lang="en-GB" sz="1800" dirty="0">
                <a:effectLst/>
                <a:latin typeface="Times New Roman" panose="02020603050405020304" pitchFamily="18" charset="0"/>
                <a:ea typeface="Times New Roman" panose="02020603050405020304" pitchFamily="18" charset="0"/>
              </a:rPr>
              <a:t>D. </a:t>
            </a:r>
            <a:r>
              <a:rPr lang="en-GB" sz="1800" dirty="0" err="1">
                <a:effectLst/>
                <a:latin typeface="Times New Roman" panose="02020603050405020304" pitchFamily="18" charset="0"/>
                <a:ea typeface="Times New Roman" panose="02020603050405020304" pitchFamily="18" charset="0"/>
              </a:rPr>
              <a:t>AlexNet</a:t>
            </a:r>
            <a:endParaRPr lang="en-GB" sz="1800" dirty="0">
              <a:effectLst/>
              <a:latin typeface="Times New Roman" panose="02020603050405020304" pitchFamily="18" charset="0"/>
              <a:ea typeface="Times New Roman" panose="02020603050405020304" pitchFamily="18" charset="0"/>
            </a:endParaRPr>
          </a:p>
          <a:p>
            <a:pPr fontAlgn="base"/>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22357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aphicFrame>
        <p:nvGraphicFramePr>
          <p:cNvPr id="12" name="Table 2">
            <a:extLst>
              <a:ext uri="{FF2B5EF4-FFF2-40B4-BE49-F238E27FC236}">
                <a16:creationId xmlns:a16="http://schemas.microsoft.com/office/drawing/2014/main" id="{5E33C430-A9C4-79B8-86EC-DB2219E2438F}"/>
              </a:ext>
            </a:extLst>
          </p:cNvPr>
          <p:cNvGraphicFramePr>
            <a:graphicFrameLocks noGrp="1"/>
          </p:cNvGraphicFramePr>
          <p:nvPr>
            <p:extLst>
              <p:ext uri="{D42A27DB-BD31-4B8C-83A1-F6EECF244321}">
                <p14:modId xmlns:p14="http://schemas.microsoft.com/office/powerpoint/2010/main" val="3999996984"/>
              </p:ext>
            </p:extLst>
          </p:nvPr>
        </p:nvGraphicFramePr>
        <p:xfrm>
          <a:off x="6781839" y="3763276"/>
          <a:ext cx="3462834" cy="1948032"/>
        </p:xfrm>
        <a:graphic>
          <a:graphicData uri="http://schemas.openxmlformats.org/drawingml/2006/table">
            <a:tbl>
              <a:tblPr firstRow="1" bandRow="1">
                <a:tableStyleId>{5C22544A-7EE6-4342-B048-85BDC9FD1C3A}</a:tableStyleId>
              </a:tblPr>
              <a:tblGrid>
                <a:gridCol w="1731417">
                  <a:extLst>
                    <a:ext uri="{9D8B030D-6E8A-4147-A177-3AD203B41FA5}">
                      <a16:colId xmlns:a16="http://schemas.microsoft.com/office/drawing/2014/main" val="2453413711"/>
                    </a:ext>
                  </a:extLst>
                </a:gridCol>
                <a:gridCol w="1731417">
                  <a:extLst>
                    <a:ext uri="{9D8B030D-6E8A-4147-A177-3AD203B41FA5}">
                      <a16:colId xmlns:a16="http://schemas.microsoft.com/office/drawing/2014/main" val="1098279990"/>
                    </a:ext>
                  </a:extLst>
                </a:gridCol>
              </a:tblGrid>
              <a:tr h="487008">
                <a:tc>
                  <a:txBody>
                    <a:bodyPr/>
                    <a:lstStyle/>
                    <a:p>
                      <a:r>
                        <a:rPr lang="en-GB" dirty="0"/>
                        <a:t> Area (</a:t>
                      </a:r>
                      <a:r>
                        <a:rPr lang="en-GB" dirty="0" err="1"/>
                        <a:t>sq</a:t>
                      </a:r>
                      <a:r>
                        <a:rPr lang="en-GB" dirty="0"/>
                        <a:t> ft) (x)</a:t>
                      </a:r>
                    </a:p>
                  </a:txBody>
                  <a:tcPr/>
                </a:tc>
                <a:tc>
                  <a:txBody>
                    <a:bodyPr/>
                    <a:lstStyle/>
                    <a:p>
                      <a:r>
                        <a:rPr lang="en-GB" dirty="0"/>
                        <a:t>Price (y) </a:t>
                      </a:r>
                    </a:p>
                  </a:txBody>
                  <a:tcPr/>
                </a:tc>
                <a:extLst>
                  <a:ext uri="{0D108BD9-81ED-4DB2-BD59-A6C34878D82A}">
                    <a16:rowId xmlns:a16="http://schemas.microsoft.com/office/drawing/2014/main" val="1349890105"/>
                  </a:ext>
                </a:extLst>
              </a:tr>
              <a:tr h="487008">
                <a:tc>
                  <a:txBody>
                    <a:bodyPr/>
                    <a:lstStyle/>
                    <a:p>
                      <a:r>
                        <a:rPr lang="en-GB" dirty="0"/>
                        <a:t>2,104 </a:t>
                      </a:r>
                    </a:p>
                  </a:txBody>
                  <a:tcPr/>
                </a:tc>
                <a:tc>
                  <a:txBody>
                    <a:bodyPr/>
                    <a:lstStyle/>
                    <a:p>
                      <a:r>
                        <a:rPr lang="en-GB" dirty="0"/>
                        <a:t>399,900 </a:t>
                      </a:r>
                    </a:p>
                  </a:txBody>
                  <a:tcPr/>
                </a:tc>
                <a:extLst>
                  <a:ext uri="{0D108BD9-81ED-4DB2-BD59-A6C34878D82A}">
                    <a16:rowId xmlns:a16="http://schemas.microsoft.com/office/drawing/2014/main" val="2719106041"/>
                  </a:ext>
                </a:extLst>
              </a:tr>
              <a:tr h="487008">
                <a:tc>
                  <a:txBody>
                    <a:bodyPr/>
                    <a:lstStyle/>
                    <a:p>
                      <a:r>
                        <a:rPr lang="en-GB" dirty="0"/>
                        <a:t> 1,600 </a:t>
                      </a:r>
                    </a:p>
                  </a:txBody>
                  <a:tcPr/>
                </a:tc>
                <a:tc>
                  <a:txBody>
                    <a:bodyPr/>
                    <a:lstStyle/>
                    <a:p>
                      <a:r>
                        <a:rPr lang="en-GB" dirty="0"/>
                        <a:t>329,900</a:t>
                      </a:r>
                    </a:p>
                  </a:txBody>
                  <a:tcPr/>
                </a:tc>
                <a:extLst>
                  <a:ext uri="{0D108BD9-81ED-4DB2-BD59-A6C34878D82A}">
                    <a16:rowId xmlns:a16="http://schemas.microsoft.com/office/drawing/2014/main" val="2282753114"/>
                  </a:ext>
                </a:extLst>
              </a:tr>
              <a:tr h="487008">
                <a:tc>
                  <a:txBody>
                    <a:bodyPr/>
                    <a:lstStyle/>
                    <a:p>
                      <a:r>
                        <a:rPr lang="en-GB" dirty="0"/>
                        <a:t> 2,400 </a:t>
                      </a:r>
                    </a:p>
                  </a:txBody>
                  <a:tcPr/>
                </a:tc>
                <a:tc>
                  <a:txBody>
                    <a:bodyPr/>
                    <a:lstStyle/>
                    <a:p>
                      <a:r>
                        <a:rPr lang="en-GB" dirty="0"/>
                        <a:t>369,000</a:t>
                      </a:r>
                    </a:p>
                  </a:txBody>
                  <a:tcPr/>
                </a:tc>
                <a:extLst>
                  <a:ext uri="{0D108BD9-81ED-4DB2-BD59-A6C34878D82A}">
                    <a16:rowId xmlns:a16="http://schemas.microsoft.com/office/drawing/2014/main" val="380037216"/>
                  </a:ext>
                </a:extLst>
              </a:tr>
            </a:tbl>
          </a:graphicData>
        </a:graphic>
      </p:graphicFrame>
      <p:sp>
        <p:nvSpPr>
          <p:cNvPr id="41" name="Content Placeholder 4">
            <a:extLst>
              <a:ext uri="{FF2B5EF4-FFF2-40B4-BE49-F238E27FC236}">
                <a16:creationId xmlns:a16="http://schemas.microsoft.com/office/drawing/2014/main" id="{61ED1525-77DF-6317-BB7C-A3C0FF11716F}"/>
              </a:ext>
            </a:extLst>
          </p:cNvPr>
          <p:cNvSpPr>
            <a:spLocks noGrp="1"/>
          </p:cNvSpPr>
          <p:nvPr>
            <p:ph idx="1"/>
          </p:nvPr>
        </p:nvSpPr>
        <p:spPr>
          <a:xfrm>
            <a:off x="838200" y="1587607"/>
            <a:ext cx="6765756" cy="4351338"/>
          </a:xfrm>
        </p:spPr>
        <p:txBody>
          <a:bodyPr/>
          <a:lstStyle/>
          <a:p>
            <a:pPr marL="255706" indent="-255706">
              <a:buChar char="•"/>
            </a:pPr>
            <a:r>
              <a:rPr lang="en-GB" sz="2800" dirty="0">
                <a:solidFill>
                  <a:schemeClr val="tx1"/>
                </a:solidFill>
                <a:latin typeface="Arial"/>
                <a:cs typeface="Arial"/>
              </a:rPr>
              <a:t>Say you're helping a friend who wants to buy a house. She was quoted $400,000 for a 2000 </a:t>
            </a:r>
            <a:r>
              <a:rPr lang="en-GB" sz="2800" dirty="0" err="1">
                <a:solidFill>
                  <a:schemeClr val="tx1"/>
                </a:solidFill>
                <a:latin typeface="Arial"/>
                <a:cs typeface="Arial"/>
              </a:rPr>
              <a:t>sq</a:t>
            </a:r>
            <a:r>
              <a:rPr lang="en-GB" sz="2800" dirty="0">
                <a:solidFill>
                  <a:schemeClr val="tx1"/>
                </a:solidFill>
                <a:latin typeface="Arial"/>
                <a:cs typeface="Arial"/>
              </a:rPr>
              <a:t> ft house (185 meters). Is this a good price or not?</a:t>
            </a:r>
          </a:p>
          <a:p>
            <a:pPr marL="255706" indent="-255706">
              <a:buChar char="•"/>
            </a:pPr>
            <a:endParaRPr lang="en-GB" sz="2800" dirty="0">
              <a:solidFill>
                <a:schemeClr val="tx1"/>
              </a:solidFill>
              <a:latin typeface="Arial"/>
              <a:cs typeface="Arial"/>
            </a:endParaRPr>
          </a:p>
          <a:p>
            <a:pPr marL="255706" indent="-255706">
              <a:buChar char="•"/>
            </a:pPr>
            <a:r>
              <a:rPr lang="en-GB" sz="2800" dirty="0">
                <a:solidFill>
                  <a:schemeClr val="tx1"/>
                </a:solidFill>
                <a:latin typeface="Arial"/>
                <a:cs typeface="Arial"/>
              </a:rPr>
              <a:t>Price houses in that same neighbourhood </a:t>
            </a:r>
            <a:endParaRPr lang="en-US" sz="2800" dirty="0">
              <a:solidFill>
                <a:schemeClr val="tx1"/>
              </a:solidFill>
              <a:latin typeface="Arial"/>
              <a:cs typeface="Arial"/>
            </a:endParaRPr>
          </a:p>
        </p:txBody>
      </p:sp>
    </p:spTree>
    <p:extLst>
      <p:ext uri="{BB962C8B-B14F-4D97-AF65-F5344CB8AC3E}">
        <p14:creationId xmlns:p14="http://schemas.microsoft.com/office/powerpoint/2010/main" val="2610921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031325"/>
          </a:xfrm>
          <a:prstGeom prst="rect">
            <a:avLst/>
          </a:prstGeom>
          <a:noFill/>
        </p:spPr>
        <p:txBody>
          <a:bodyPr wrap="square">
            <a:spAutoFit/>
          </a:bodyPr>
          <a:lstStyle/>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Q8 Which of the following are types of CNN architecture? Choose all that apply:</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a:t>
            </a:r>
            <a:r>
              <a:rPr lang="en-GB" sz="1800" dirty="0" err="1">
                <a:effectLst/>
                <a:latin typeface="Times New Roman" panose="02020603050405020304" pitchFamily="18" charset="0"/>
                <a:ea typeface="Times New Roman" panose="02020603050405020304" pitchFamily="18" charset="0"/>
              </a:rPr>
              <a:t>RavNe</a:t>
            </a:r>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B. </a:t>
            </a:r>
            <a:r>
              <a:rPr lang="en-GB" sz="1800" dirty="0" err="1">
                <a:effectLst/>
                <a:latin typeface="Times New Roman" panose="02020603050405020304" pitchFamily="18" charset="0"/>
                <a:ea typeface="Times New Roman" panose="02020603050405020304" pitchFamily="18" charset="0"/>
              </a:rPr>
              <a:t>VGGNet</a:t>
            </a:r>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C. </a:t>
            </a:r>
            <a:r>
              <a:rPr lang="en-GB" sz="1800" dirty="0" err="1">
                <a:effectLst/>
                <a:latin typeface="Times New Roman" panose="02020603050405020304" pitchFamily="18" charset="0"/>
                <a:ea typeface="Times New Roman" panose="02020603050405020304" pitchFamily="18" charset="0"/>
              </a:rPr>
              <a:t>AlexNet</a:t>
            </a:r>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D. </a:t>
            </a:r>
            <a:r>
              <a:rPr lang="en-GB" sz="1800" dirty="0" err="1">
                <a:effectLst/>
                <a:latin typeface="Times New Roman" panose="02020603050405020304" pitchFamily="18" charset="0"/>
                <a:ea typeface="Times New Roman" panose="02020603050405020304" pitchFamily="18" charset="0"/>
              </a:rPr>
              <a:t>JoNet</a:t>
            </a:r>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40295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862322"/>
          </a:xfrm>
          <a:prstGeom prst="rect">
            <a:avLst/>
          </a:prstGeom>
          <a:noFill/>
        </p:spPr>
        <p:txBody>
          <a:bodyPr wrap="square">
            <a:spAutoFit/>
          </a:bodyPr>
          <a:lstStyle/>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Q9. What makes a neural network a deep neural network?</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Having one hidden layer</a:t>
            </a:r>
          </a:p>
          <a:p>
            <a:pPr fontAlgn="base"/>
            <a:r>
              <a:rPr lang="en-GB" sz="1800" dirty="0">
                <a:effectLst/>
                <a:latin typeface="Times New Roman" panose="02020603050405020304" pitchFamily="18" charset="0"/>
                <a:ea typeface="Times New Roman" panose="02020603050405020304" pitchFamily="18" charset="0"/>
              </a:rPr>
              <a:t>B. Having no hidden layer</a:t>
            </a:r>
          </a:p>
          <a:p>
            <a:pPr fontAlgn="base"/>
            <a:r>
              <a:rPr lang="en-GB" sz="1800" dirty="0">
                <a:effectLst/>
                <a:latin typeface="Times New Roman" panose="02020603050405020304" pitchFamily="18" charset="0"/>
                <a:ea typeface="Times New Roman" panose="02020603050405020304" pitchFamily="18" charset="0"/>
              </a:rPr>
              <a:t>C. An overfitting model</a:t>
            </a:r>
          </a:p>
          <a:p>
            <a:pPr fontAlgn="base"/>
            <a:r>
              <a:rPr lang="en-GB" sz="1800" dirty="0">
                <a:effectLst/>
                <a:latin typeface="Times New Roman" panose="02020603050405020304" pitchFamily="18" charset="0"/>
                <a:ea typeface="Times New Roman" panose="02020603050405020304" pitchFamily="18" charset="0"/>
              </a:rPr>
              <a:t>D. Having more than one hidden layer</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dirty="0">
                <a:latin typeface="Times New Roman" panose="02020603050405020304" pitchFamily="18" charset="0"/>
                <a:ea typeface="Times New Roman" panose="02020603050405020304" pitchFamily="18" charset="0"/>
              </a:rPr>
              <a:t>D</a:t>
            </a:r>
            <a:endParaRPr lang="en-GB" sz="1800" dirty="0">
              <a:effectLst/>
              <a:latin typeface="Times New Roman" panose="02020603050405020304" pitchFamily="18" charset="0"/>
              <a:ea typeface="Times New Roman" panose="02020603050405020304" pitchFamily="18" charset="0"/>
            </a:endParaRPr>
          </a:p>
          <a:p>
            <a:pPr fontAlgn="base"/>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93808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308324"/>
          </a:xfrm>
          <a:prstGeom prst="rect">
            <a:avLst/>
          </a:prstGeom>
          <a:noFill/>
        </p:spPr>
        <p:txBody>
          <a:bodyPr wrap="square">
            <a:spAutoFit/>
          </a:bodyPr>
          <a:lstStyle/>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Q10. A lot of times, we don’t have the time and resources to build our own model, so we use pre-trained CNN’s to speed up the process. This is best described as..</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Transfer learning</a:t>
            </a:r>
          </a:p>
          <a:p>
            <a:pPr fontAlgn="base"/>
            <a:r>
              <a:rPr lang="en-GB" sz="1800" dirty="0">
                <a:effectLst/>
                <a:latin typeface="Times New Roman" panose="02020603050405020304" pitchFamily="18" charset="0"/>
                <a:ea typeface="Times New Roman" panose="02020603050405020304" pitchFamily="18" charset="0"/>
              </a:rPr>
              <a:t>B. Deep learning</a:t>
            </a:r>
          </a:p>
          <a:p>
            <a:pPr fontAlgn="base"/>
            <a:r>
              <a:rPr lang="en-GB" sz="1800" dirty="0">
                <a:effectLst/>
                <a:latin typeface="Times New Roman" panose="02020603050405020304" pitchFamily="18" charset="0"/>
                <a:ea typeface="Times New Roman" panose="02020603050405020304" pitchFamily="18" charset="0"/>
              </a:rPr>
              <a:t>C. State Vector Machine</a:t>
            </a:r>
          </a:p>
          <a:p>
            <a:pPr fontAlgn="base"/>
            <a:r>
              <a:rPr lang="en-GB" sz="1800" dirty="0">
                <a:effectLst/>
                <a:latin typeface="Times New Roman" panose="02020603050405020304" pitchFamily="18" charset="0"/>
                <a:ea typeface="Times New Roman" panose="02020603050405020304" pitchFamily="18" charset="0"/>
              </a:rPr>
              <a:t>D. </a:t>
            </a:r>
            <a:r>
              <a:rPr lang="en-GB" sz="1800" dirty="0" err="1">
                <a:effectLst/>
                <a:latin typeface="Times New Roman" panose="02020603050405020304" pitchFamily="18" charset="0"/>
                <a:ea typeface="Times New Roman" panose="02020603050405020304" pitchFamily="18" charset="0"/>
              </a:rPr>
              <a:t>AlexNet</a:t>
            </a:r>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95921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Challenge Marking </a:t>
            </a:r>
            <a:r>
              <a:rPr lang="en-GB" b="1" dirty="0">
                <a:solidFill>
                  <a:srgbClr val="00B050"/>
                </a:solidFill>
              </a:rPr>
              <a:t>(DNNs)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10277475" cy="2123658"/>
          </a:xfrm>
          <a:prstGeom prst="rect">
            <a:avLst/>
          </a:prstGeom>
          <a:noFill/>
        </p:spPr>
        <p:txBody>
          <a:bodyPr wrap="square">
            <a:spAutoFit/>
          </a:bodyPr>
          <a:lstStyle/>
          <a:p>
            <a:pPr fontAlgn="base"/>
            <a:r>
              <a:rPr lang="en-GB" sz="1800" dirty="0">
                <a:effectLst/>
                <a:latin typeface="Arial" panose="020B0604020202020204" pitchFamily="34" charset="0"/>
                <a:ea typeface="Times New Roman" panose="02020603050405020304" pitchFamily="18" charset="0"/>
              </a:rPr>
              <a:t>Points 20</a:t>
            </a:r>
          </a:p>
          <a:p>
            <a:pPr fontAlgn="base"/>
            <a:r>
              <a:rPr lang="en-GB" dirty="0">
                <a:latin typeface="Arial" panose="020B0604020202020204" pitchFamily="34" charset="0"/>
                <a:ea typeface="Times New Roman" panose="02020603050405020304" pitchFamily="18" charset="0"/>
              </a:rPr>
              <a:t> </a:t>
            </a:r>
            <a:r>
              <a:rPr lang="en-GB" sz="1800" dirty="0">
                <a:effectLst/>
                <a:latin typeface="Arial" panose="020B0604020202020204" pitchFamily="34" charset="0"/>
                <a:ea typeface="Times New Roman" panose="02020603050405020304" pitchFamily="18" charset="0"/>
              </a:rPr>
              <a:t> </a:t>
            </a:r>
            <a:endParaRPr lang="en-GB" dirty="0">
              <a:latin typeface="Arial" panose="020B0604020202020204" pitchFamily="34" charset="0"/>
              <a:ea typeface="Times New Roman" panose="02020603050405020304" pitchFamily="18" charset="0"/>
            </a:endParaRPr>
          </a:p>
          <a:p>
            <a:pPr fontAlgn="base"/>
            <a:r>
              <a:rPr lang="en-GB" dirty="0">
                <a:latin typeface="Arial" panose="020B0604020202020204" pitchFamily="34" charset="0"/>
                <a:ea typeface="Times New Roman" panose="02020603050405020304" pitchFamily="18" charset="0"/>
              </a:rPr>
              <a:t>Showed Understanding of </a:t>
            </a:r>
            <a:r>
              <a:rPr lang="en-GB" dirty="0" err="1">
                <a:latin typeface="Arial" panose="020B0604020202020204" pitchFamily="34" charset="0"/>
                <a:ea typeface="Times New Roman" panose="02020603050405020304" pitchFamily="18" charset="0"/>
              </a:rPr>
              <a:t>Tensorflow</a:t>
            </a:r>
            <a:r>
              <a:rPr lang="en-GB" dirty="0">
                <a:latin typeface="Arial" panose="020B0604020202020204" pitchFamily="34" charset="0"/>
                <a:ea typeface="Times New Roman" panose="02020603050405020304" pitchFamily="18" charset="0"/>
              </a:rPr>
              <a:t> Concepts through notebook experiment on params 2</a:t>
            </a:r>
          </a:p>
          <a:p>
            <a:pPr fontAlgn="base"/>
            <a:r>
              <a:rPr lang="en-GB" dirty="0">
                <a:latin typeface="Arial" panose="020B0604020202020204" pitchFamily="34" charset="0"/>
                <a:ea typeface="Times New Roman" panose="02020603050405020304" pitchFamily="18" charset="0"/>
              </a:rPr>
              <a:t>Fixed README part  of </a:t>
            </a:r>
            <a:r>
              <a:rPr lang="en-GB" dirty="0" err="1">
                <a:latin typeface="Arial" panose="020B0604020202020204" pitchFamily="34" charset="0"/>
                <a:ea typeface="Times New Roman" panose="02020603050405020304" pitchFamily="18" charset="0"/>
              </a:rPr>
              <a:t>ipynotebook</a:t>
            </a:r>
            <a:r>
              <a:rPr lang="en-GB" dirty="0">
                <a:latin typeface="Arial" panose="020B0604020202020204" pitchFamily="34" charset="0"/>
                <a:ea typeface="Times New Roman" panose="02020603050405020304" pitchFamily="18" charset="0"/>
              </a:rPr>
              <a:t>  12          </a:t>
            </a:r>
          </a:p>
          <a:p>
            <a:pPr fontAlgn="base"/>
            <a:r>
              <a:rPr lang="en-GB" dirty="0">
                <a:latin typeface="Arial" panose="020B0604020202020204" pitchFamily="34" charset="0"/>
                <a:ea typeface="Times New Roman" panose="02020603050405020304" pitchFamily="18" charset="0"/>
              </a:rPr>
              <a:t>Correct QUIZ answers in Text file  5</a:t>
            </a:r>
          </a:p>
          <a:p>
            <a:pPr fontAlgn="base"/>
            <a:r>
              <a:rPr lang="en-GB" sz="1800" dirty="0">
                <a:effectLst/>
                <a:latin typeface="Arial" panose="020B0604020202020204" pitchFamily="34" charset="0"/>
                <a:ea typeface="Times New Roman" panose="02020603050405020304" pitchFamily="18" charset="0"/>
              </a:rPr>
              <a:t>Team with Best Dice Score 1 </a:t>
            </a:r>
            <a:endParaRPr lang="en-GB" sz="1800" dirty="0">
              <a:effectLst/>
              <a:latin typeface="Times New Roman" panose="02020603050405020304" pitchFamily="18" charset="0"/>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8759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40" name="Picture 39" descr="A green oval with black text&#10;&#10;Description automatically generated with low confidence">
            <a:extLst>
              <a:ext uri="{FF2B5EF4-FFF2-40B4-BE49-F238E27FC236}">
                <a16:creationId xmlns:a16="http://schemas.microsoft.com/office/drawing/2014/main" id="{F4E6A0BE-E06E-301C-BAC6-67F7533B52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5107" y="2632961"/>
            <a:ext cx="4709020" cy="1699662"/>
          </a:xfrm>
          <a:prstGeom prst="rect">
            <a:avLst/>
          </a:prstGeom>
        </p:spPr>
      </p:pic>
      <p:sp>
        <p:nvSpPr>
          <p:cNvPr id="41" name="Content Placeholder 4">
            <a:extLst>
              <a:ext uri="{FF2B5EF4-FFF2-40B4-BE49-F238E27FC236}">
                <a16:creationId xmlns:a16="http://schemas.microsoft.com/office/drawing/2014/main" id="{61ED1525-77DF-6317-BB7C-A3C0FF11716F}"/>
              </a:ext>
            </a:extLst>
          </p:cNvPr>
          <p:cNvSpPr>
            <a:spLocks noGrp="1"/>
          </p:cNvSpPr>
          <p:nvPr>
            <p:ph idx="1"/>
          </p:nvPr>
        </p:nvSpPr>
        <p:spPr>
          <a:xfrm>
            <a:off x="838199" y="1587607"/>
            <a:ext cx="9975209" cy="4351338"/>
          </a:xfrm>
        </p:spPr>
        <p:txBody>
          <a:bodyPr>
            <a:normAutofit fontScale="92500"/>
          </a:bodyPr>
          <a:lstStyle/>
          <a:p>
            <a:pPr marL="255706" indent="-255706">
              <a:buChar char="•"/>
            </a:pPr>
            <a:r>
              <a:rPr lang="en-GB" sz="2800" dirty="0">
                <a:solidFill>
                  <a:schemeClr val="tx1"/>
                </a:solidFill>
                <a:latin typeface="Arial"/>
                <a:cs typeface="Arial"/>
              </a:rPr>
              <a:t>First idea would be to get the average price per </a:t>
            </a:r>
            <a:r>
              <a:rPr lang="en-GB" sz="2800" dirty="0" err="1">
                <a:solidFill>
                  <a:schemeClr val="tx1"/>
                </a:solidFill>
                <a:latin typeface="Arial"/>
                <a:cs typeface="Arial"/>
              </a:rPr>
              <a:t>sq</a:t>
            </a:r>
            <a:r>
              <a:rPr lang="en-GB" sz="2800" dirty="0">
                <a:solidFill>
                  <a:schemeClr val="tx1"/>
                </a:solidFill>
                <a:latin typeface="Arial"/>
                <a:cs typeface="Arial"/>
              </a:rPr>
              <a:t> ft. That comes to $180 per </a:t>
            </a:r>
            <a:r>
              <a:rPr lang="en-GB" sz="2800" dirty="0" err="1">
                <a:solidFill>
                  <a:schemeClr val="tx1"/>
                </a:solidFill>
                <a:latin typeface="Arial"/>
                <a:cs typeface="Arial"/>
              </a:rPr>
              <a:t>sq</a:t>
            </a:r>
            <a:r>
              <a:rPr lang="en-GB" sz="2800" dirty="0">
                <a:solidFill>
                  <a:schemeClr val="tx1"/>
                </a:solidFill>
                <a:latin typeface="Arial"/>
                <a:cs typeface="Arial"/>
              </a:rPr>
              <a:t> ft.</a:t>
            </a:r>
          </a:p>
          <a:p>
            <a:pPr marL="255706" indent="-255706">
              <a:buChar char="•"/>
            </a:pPr>
            <a:endParaRPr lang="en-GB" dirty="0">
              <a:latin typeface="Arial"/>
              <a:cs typeface="Arial"/>
            </a:endParaRPr>
          </a:p>
          <a:p>
            <a:pPr marL="255706" indent="-255706">
              <a:buChar char="•"/>
            </a:pPr>
            <a:endParaRPr lang="en-GB" sz="2800" dirty="0">
              <a:solidFill>
                <a:schemeClr val="tx1"/>
              </a:solidFill>
              <a:latin typeface="Arial"/>
              <a:cs typeface="Arial"/>
            </a:endParaRPr>
          </a:p>
          <a:p>
            <a:pPr marL="255706" indent="-255706">
              <a:buChar char="•"/>
            </a:pPr>
            <a:endParaRPr lang="en-GB" dirty="0">
              <a:latin typeface="Arial"/>
              <a:cs typeface="Arial"/>
            </a:endParaRPr>
          </a:p>
          <a:p>
            <a:pPr marL="255706" indent="-255706">
              <a:buChar char="•"/>
            </a:pPr>
            <a:endParaRPr lang="en-GB" sz="2800" dirty="0">
              <a:solidFill>
                <a:schemeClr val="tx1"/>
              </a:solidFill>
              <a:latin typeface="Arial"/>
              <a:cs typeface="Arial"/>
            </a:endParaRPr>
          </a:p>
          <a:p>
            <a:pPr marL="255706" indent="-255706">
              <a:buChar char="•"/>
            </a:pPr>
            <a:r>
              <a:rPr lang="en-GB" sz="2800" dirty="0">
                <a:solidFill>
                  <a:schemeClr val="tx1"/>
                </a:solidFill>
                <a:latin typeface="Arial"/>
                <a:cs typeface="Arial"/>
              </a:rPr>
              <a:t>Diagrams like this show you the structure of the network and how it calculates a prediction. The calculation starts from the input node at the left. The input value flows to the right. It gets multiplied by the weight and the result becomes our output.</a:t>
            </a:r>
          </a:p>
        </p:txBody>
      </p:sp>
    </p:spTree>
    <p:extLst>
      <p:ext uri="{BB962C8B-B14F-4D97-AF65-F5344CB8AC3E}">
        <p14:creationId xmlns:p14="http://schemas.microsoft.com/office/powerpoint/2010/main" val="6292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1" name="Content Placeholder 4">
            <a:extLst>
              <a:ext uri="{FF2B5EF4-FFF2-40B4-BE49-F238E27FC236}">
                <a16:creationId xmlns:a16="http://schemas.microsoft.com/office/drawing/2014/main" id="{61ED1525-77DF-6317-BB7C-A3C0FF11716F}"/>
              </a:ext>
            </a:extLst>
          </p:cNvPr>
          <p:cNvSpPr>
            <a:spLocks noGrp="1"/>
          </p:cNvSpPr>
          <p:nvPr>
            <p:ph idx="1"/>
          </p:nvPr>
        </p:nvSpPr>
        <p:spPr>
          <a:xfrm>
            <a:off x="838199" y="1587607"/>
            <a:ext cx="9975209" cy="2984394"/>
          </a:xfrm>
        </p:spPr>
        <p:txBody>
          <a:bodyPr>
            <a:normAutofit lnSpcReduction="10000"/>
          </a:bodyPr>
          <a:lstStyle/>
          <a:p>
            <a:pPr marL="255706" indent="-255706">
              <a:buChar char="•"/>
            </a:pPr>
            <a:r>
              <a:rPr lang="en-GB" sz="2800" dirty="0">
                <a:solidFill>
                  <a:schemeClr val="tx1"/>
                </a:solidFill>
                <a:latin typeface="Arial"/>
                <a:cs typeface="Arial"/>
              </a:rPr>
              <a:t>Multiplying 2,000 </a:t>
            </a:r>
            <a:r>
              <a:rPr lang="en-GB" sz="2800" dirty="0" err="1">
                <a:solidFill>
                  <a:schemeClr val="tx1"/>
                </a:solidFill>
                <a:latin typeface="Arial"/>
                <a:cs typeface="Arial"/>
              </a:rPr>
              <a:t>sq</a:t>
            </a:r>
            <a:r>
              <a:rPr lang="en-GB" sz="2800" dirty="0">
                <a:solidFill>
                  <a:schemeClr val="tx1"/>
                </a:solidFill>
                <a:latin typeface="Arial"/>
                <a:cs typeface="Arial"/>
              </a:rPr>
              <a:t> ft by 180 gives us $360,000. That's all there is to it at this level. Calculating the prediction is simple multiplication. But before that, we needed to think about the weight we'll be multiplying by. Here we started with an average.</a:t>
            </a:r>
          </a:p>
          <a:p>
            <a:pPr marL="255706" indent="-255706">
              <a:buChar char="•"/>
            </a:pPr>
            <a:r>
              <a:rPr lang="en-GB" sz="2800" dirty="0">
                <a:solidFill>
                  <a:schemeClr val="tx1"/>
                </a:solidFill>
                <a:latin typeface="Arial"/>
                <a:cs typeface="Arial"/>
              </a:rPr>
              <a:t>Finding the weight is our "training" stage. So whenever you hear of someone "training" a neural network, it just means finding the weights we use to calculate the prediction.</a:t>
            </a:r>
          </a:p>
        </p:txBody>
      </p:sp>
      <p:pic>
        <p:nvPicPr>
          <p:cNvPr id="5" name="Picture 4" descr="A picture containing graphics, graphic design, font, post-it note&#10;&#10;Description automatically generated">
            <a:extLst>
              <a:ext uri="{FF2B5EF4-FFF2-40B4-BE49-F238E27FC236}">
                <a16:creationId xmlns:a16="http://schemas.microsoft.com/office/drawing/2014/main" id="{74D66CB4-B7D0-281F-BCF5-8A9298542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9717" y="4567029"/>
            <a:ext cx="4452172" cy="1226666"/>
          </a:xfrm>
          <a:prstGeom prst="rect">
            <a:avLst/>
          </a:prstGeom>
        </p:spPr>
      </p:pic>
    </p:spTree>
    <p:extLst>
      <p:ext uri="{BB962C8B-B14F-4D97-AF65-F5344CB8AC3E}">
        <p14:creationId xmlns:p14="http://schemas.microsoft.com/office/powerpoint/2010/main" val="3806592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1" name="Content Placeholder 4">
            <a:extLst>
              <a:ext uri="{FF2B5EF4-FFF2-40B4-BE49-F238E27FC236}">
                <a16:creationId xmlns:a16="http://schemas.microsoft.com/office/drawing/2014/main" id="{61ED1525-77DF-6317-BB7C-A3C0FF11716F}"/>
              </a:ext>
            </a:extLst>
          </p:cNvPr>
          <p:cNvSpPr>
            <a:spLocks noGrp="1"/>
          </p:cNvSpPr>
          <p:nvPr>
            <p:ph idx="1"/>
          </p:nvPr>
        </p:nvSpPr>
        <p:spPr>
          <a:xfrm>
            <a:off x="838199" y="1587607"/>
            <a:ext cx="9975209" cy="2984394"/>
          </a:xfrm>
        </p:spPr>
        <p:txBody>
          <a:bodyPr>
            <a:normAutofit/>
          </a:bodyPr>
          <a:lstStyle/>
          <a:p>
            <a:r>
              <a:rPr lang="en-GB" b="0" i="0" dirty="0">
                <a:solidFill>
                  <a:srgbClr val="222222"/>
                </a:solidFill>
                <a:effectLst/>
                <a:latin typeface="Helvetica" panose="020B0604020202020204" pitchFamily="34" charset="0"/>
              </a:rPr>
              <a:t>This is a form of prediction. This is a simple predictive model that takes an input, does a calculation, and gives an output (since the output can be of continuous values, the technical name for what we have would be a “regression model”)</a:t>
            </a:r>
          </a:p>
          <a:p>
            <a:endParaRPr lang="en-GB" dirty="0"/>
          </a:p>
        </p:txBody>
      </p:sp>
    </p:spTree>
    <p:extLst>
      <p:ext uri="{BB962C8B-B14F-4D97-AF65-F5344CB8AC3E}">
        <p14:creationId xmlns:p14="http://schemas.microsoft.com/office/powerpoint/2010/main" val="2383642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71041C9F274141A4E96805F65155C1" ma:contentTypeVersion="16" ma:contentTypeDescription="Create a new document." ma:contentTypeScope="" ma:versionID="8a6e8d969e3680c284de5290c67de6a9">
  <xsd:schema xmlns:xsd="http://www.w3.org/2001/XMLSchema" xmlns:xs="http://www.w3.org/2001/XMLSchema" xmlns:p="http://schemas.microsoft.com/office/2006/metadata/properties" xmlns:ns2="f2db46ab-f0a3-4cc0-b136-b94a355c2869" xmlns:ns3="9d8cecb3-2158-493e-b8e4-663934528c1e" targetNamespace="http://schemas.microsoft.com/office/2006/metadata/properties" ma:root="true" ma:fieldsID="dba1ce7d62af4479b2a809a94f62fcef" ns2:_="" ns3:_="">
    <xsd:import namespace="f2db46ab-f0a3-4cc0-b136-b94a355c2869"/>
    <xsd:import namespace="9d8cecb3-2158-493e-b8e4-663934528c1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db46ab-f0a3-4cc0-b136-b94a355c28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c7af76c-f141-45ca-ae1a-4959eb0cbd4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8cecb3-2158-493e-b8e4-663934528c1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bc7a558-d09f-4a64-bb1c-4b1cfb80f6b5}" ma:internalName="TaxCatchAll" ma:showField="CatchAllData" ma:web="9d8cecb3-2158-493e-b8e4-663934528c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2db46ab-f0a3-4cc0-b136-b94a355c2869">
      <Terms xmlns="http://schemas.microsoft.com/office/infopath/2007/PartnerControls"/>
    </lcf76f155ced4ddcb4097134ff3c332f>
    <TaxCatchAll xmlns="9d8cecb3-2158-493e-b8e4-663934528c1e" xsi:nil="true"/>
  </documentManagement>
</p:properties>
</file>

<file path=customXml/itemProps1.xml><?xml version="1.0" encoding="utf-8"?>
<ds:datastoreItem xmlns:ds="http://schemas.openxmlformats.org/officeDocument/2006/customXml" ds:itemID="{902F9781-B221-461C-A558-ABCC22D1CA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db46ab-f0a3-4cc0-b136-b94a355c2869"/>
    <ds:schemaRef ds:uri="9d8cecb3-2158-493e-b8e4-663934528c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1C33FEC-652C-4516-A579-CBB40620CA04}">
  <ds:schemaRefs>
    <ds:schemaRef ds:uri="http://schemas.microsoft.com/sharepoint/v3/contenttype/forms"/>
  </ds:schemaRefs>
</ds:datastoreItem>
</file>

<file path=customXml/itemProps3.xml><?xml version="1.0" encoding="utf-8"?>
<ds:datastoreItem xmlns:ds="http://schemas.openxmlformats.org/officeDocument/2006/customXml" ds:itemID="{0A3731A9-97AF-4DDB-A94A-9053EAA7AAD3}">
  <ds:schemaRefs>
    <ds:schemaRef ds:uri="http://schemas.microsoft.com/office/2006/documentManagement/types"/>
    <ds:schemaRef ds:uri="http://purl.org/dc/elements/1.1/"/>
    <ds:schemaRef ds:uri="http://purl.org/dc/terms/"/>
    <ds:schemaRef ds:uri="f2db46ab-f0a3-4cc0-b136-b94a355c2869"/>
    <ds:schemaRef ds:uri="http://purl.org/dc/dcmitype/"/>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9d8cecb3-2158-493e-b8e4-663934528c1e"/>
  </ds:schemaRefs>
</ds:datastoreItem>
</file>

<file path=docProps/app.xml><?xml version="1.0" encoding="utf-8"?>
<Properties xmlns="http://schemas.openxmlformats.org/officeDocument/2006/extended-properties" xmlns:vt="http://schemas.openxmlformats.org/officeDocument/2006/docPropsVTypes">
  <Template/>
  <TotalTime>972</TotalTime>
  <Words>2868</Words>
  <Application>Microsoft Office PowerPoint</Application>
  <PresentationFormat>Widescreen</PresentationFormat>
  <Paragraphs>502</Paragraphs>
  <Slides>63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Calibri Light</vt:lpstr>
      <vt:lpstr>Consolas</vt:lpstr>
      <vt:lpstr>Georgia</vt:lpstr>
      <vt:lpstr>Helvetica</vt:lpstr>
      <vt:lpstr>inherit</vt:lpstr>
      <vt:lpstr>Times New Roman</vt:lpstr>
      <vt:lpstr>Trebuchet MS</vt:lpstr>
      <vt:lpstr>Office Theme</vt:lpstr>
      <vt:lpstr>Baskerville</vt:lpstr>
      <vt:lpstr>Baskerville Challenge 3  </vt:lpstr>
      <vt:lpstr>Baskerville Challenge 3 Learning objectives</vt:lpstr>
      <vt:lpstr>Neural Networks Biological Inspiration</vt:lpstr>
      <vt:lpstr>Neural Networks Architecture</vt:lpstr>
      <vt:lpstr>Neural Networks Introduction</vt:lpstr>
      <vt:lpstr>Neural Networks Introduction</vt:lpstr>
      <vt:lpstr>Neural Networks Introduction</vt:lpstr>
      <vt:lpstr>Neural Networks Introduction</vt:lpstr>
      <vt:lpstr>Neural Networks Introduction</vt:lpstr>
      <vt:lpstr>Neural Networks Introduction</vt:lpstr>
      <vt:lpstr>Neural Networks Introduction</vt:lpstr>
      <vt:lpstr>Neural Networks Introduction</vt:lpstr>
      <vt:lpstr>Neural Networks Introduction</vt:lpstr>
      <vt:lpstr>Neural Networks Introduction</vt:lpstr>
      <vt:lpstr>Neural Networks Introduction</vt:lpstr>
      <vt:lpstr>Neural Networks Introduction</vt:lpstr>
      <vt:lpstr>Neural Networks Introduction</vt:lpstr>
      <vt:lpstr>Neural Networks Introduction</vt:lpstr>
      <vt:lpstr>Neural Networks Introduction</vt:lpstr>
      <vt:lpstr>Baskerville Challenge 3 Images</vt:lpstr>
      <vt:lpstr>Baskerville Challenge 3 The Semantic Gap  </vt:lpstr>
      <vt:lpstr>Baskerville Challenge 3 The Semantic Gap  </vt:lpstr>
      <vt:lpstr>Baskerville Challenge 3 Image Challenges</vt:lpstr>
      <vt:lpstr>Definition - What is Image Segmentation?</vt:lpstr>
      <vt:lpstr>Definition - What is Semantic Segmentation?</vt:lpstr>
      <vt:lpstr>Definition - Semantic Segmentation</vt:lpstr>
      <vt:lpstr>Definition - Semantic Segmentation</vt:lpstr>
      <vt:lpstr>Fully Convolutional Networks for Semantic Segmentation</vt:lpstr>
      <vt:lpstr>Segnet</vt:lpstr>
      <vt:lpstr>U-net</vt:lpstr>
      <vt:lpstr>Semantic Segmentation</vt:lpstr>
      <vt:lpstr>What Is TENSORFLOW? (Created by Google, tensorflow.org)  </vt:lpstr>
      <vt:lpstr>What Is Keras? (Created by keras.io)  </vt:lpstr>
      <vt:lpstr>Keras Deep Learning Workflow  </vt:lpstr>
      <vt:lpstr>Start the Lab!</vt:lpstr>
      <vt:lpstr>PowerPoint Presentation</vt:lpstr>
      <vt:lpstr>Start the Lab!</vt:lpstr>
      <vt:lpstr>Lab Task 1</vt:lpstr>
      <vt:lpstr>Lab Task 1</vt:lpstr>
      <vt:lpstr>Lab Task 2 Convolution Layers</vt:lpstr>
      <vt:lpstr>Lab Task 2 Convolution Layers</vt:lpstr>
      <vt:lpstr>Lab Task 2 Convolution Layers</vt:lpstr>
      <vt:lpstr>Lab Task 2 Convolution Layers</vt:lpstr>
      <vt:lpstr>Lab Task 2 Convolution Layers</vt:lpstr>
      <vt:lpstr>Lab Task 2 Max Pooling Layer</vt:lpstr>
      <vt:lpstr>Lab Task 2 Conv/Max Pooling Layer</vt:lpstr>
      <vt:lpstr>Lab Task 3 The DICE Metric  </vt:lpstr>
      <vt:lpstr>Lab Task 3 The DICE Metric  </vt:lpstr>
      <vt:lpstr>Lab Task 3 Parameter Search</vt:lpstr>
      <vt:lpstr>Lab Task 3 Parameter Search</vt:lpstr>
      <vt:lpstr>Quiz Vision Deep Neural Networks (DNNs)</vt:lpstr>
      <vt:lpstr>Quiz Vision Deep Neural Networks (DNNs) </vt:lpstr>
      <vt:lpstr>Quiz Vision Deep Neural Networks (DNNs) </vt:lpstr>
      <vt:lpstr>Quiz Vision Deep Neural Networks (DNNs) </vt:lpstr>
      <vt:lpstr>Quiz Vision Deep Neural Networks (DNNs) </vt:lpstr>
      <vt:lpstr>Quiz Vision Deep Neural Networks (DNNs) </vt:lpstr>
      <vt:lpstr>Quiz Vision Deep Neural Networks (DNNs) </vt:lpstr>
      <vt:lpstr>Quiz Vision Deep Neural Networks (DNNs) </vt:lpstr>
      <vt:lpstr>Quiz Vision Deep Neural Networks (DNNs) </vt:lpstr>
      <vt:lpstr>Quiz Vision Deep Neural Networks (DNNs) </vt:lpstr>
      <vt:lpstr>Quiz Vision Deep Neural Networks (DNNs) </vt:lpstr>
      <vt:lpstr>Challenge Marking (DNNs) </vt:lpstr>
    </vt:vector>
  </TitlesOfParts>
  <Company>UoB IT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Baskerville</dc:title>
  <dc:creator>Gavin Yearwood (Advanced Research Computing)</dc:creator>
  <cp:lastModifiedBy>Simon Hartley (Advanced Research Computing)</cp:lastModifiedBy>
  <cp:revision>18</cp:revision>
  <dcterms:created xsi:type="dcterms:W3CDTF">2022-02-25T09:56:24Z</dcterms:created>
  <dcterms:modified xsi:type="dcterms:W3CDTF">2023-06-16T15:43:48Z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0x0101009C71041C9F274141A4E96805F65155C1</vt:lpwstr>
  </property>
</Properties>
</file>